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77" r:id="rId9"/>
    <p:sldId id="279" r:id="rId10"/>
    <p:sldId id="280" r:id="rId11"/>
    <p:sldId id="282" r:id="rId12"/>
    <p:sldId id="283" r:id="rId13"/>
    <p:sldId id="287" r:id="rId14"/>
    <p:sldId id="288" r:id="rId15"/>
    <p:sldId id="289" r:id="rId16"/>
    <p:sldId id="284" r:id="rId17"/>
    <p:sldId id="290" r:id="rId18"/>
    <p:sldId id="291" r:id="rId19"/>
    <p:sldId id="292" r:id="rId20"/>
    <p:sldId id="293" r:id="rId21"/>
    <p:sldId id="295" r:id="rId22"/>
    <p:sldId id="276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Noto Sans Symbols" panose="020B0604020202020204" charset="0"/>
      <p:regular r:id="rId33"/>
      <p:bold r:id="rId34"/>
    </p:embeddedFont>
    <p:embeddedFont>
      <p:font typeface="Quattrocento Sans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itLL9/Ra4TctCkkCFLx0kigc9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87" autoAdjust="0"/>
  </p:normalViewPr>
  <p:slideViewPr>
    <p:cSldViewPr snapToGrid="0">
      <p:cViewPr varScale="1">
        <p:scale>
          <a:sx n="103" d="100"/>
          <a:sy n="103" d="100"/>
        </p:scale>
        <p:origin x="3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9556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5084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918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8536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5206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520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25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" name="Google Shape;16;p25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25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Google Shape;18;p25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– Level of Confidentiality </a:t>
            </a:r>
            <a:endParaRPr sz="1050" b="0" i="0" u="none" strike="noStrike" cap="none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" name="Google Shape;19;p25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5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34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" name="Google Shape;105;p34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34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34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34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34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34"/>
          <p:cNvSpPr txBox="1"/>
          <p:nvPr/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1" name="Google Shape;111;p34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Blank">
  <p:cSld name="10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5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4" name="Google Shape;114;p35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" name="Google Shape;115;p35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35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7" name="Google Shape;117;p35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8" name="Google Shape;118;p35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9" name="Google Shape;119;p35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35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bg>
      <p:bgPr>
        <a:gradFill>
          <a:gsLst>
            <a:gs pos="0">
              <a:srgbClr val="F37121"/>
            </a:gs>
            <a:gs pos="100000">
              <a:srgbClr val="CC540B"/>
            </a:gs>
          </a:gsLst>
          <a:lin ang="108000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201194" y="0"/>
            <a:ext cx="113160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6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4" name="Google Shape;124;p36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5" name="Google Shape;125;p36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6" name="Google Shape;126;p36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" name="Google Shape;127;p36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" name="Google Shape;128;p36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9" name="Google Shape;129;p36"/>
          <p:cNvSpPr txBox="1">
            <a:spLocks noGrp="1"/>
          </p:cNvSpPr>
          <p:nvPr>
            <p:ph type="title"/>
          </p:nvPr>
        </p:nvSpPr>
        <p:spPr>
          <a:xfrm>
            <a:off x="6096000" y="2031423"/>
            <a:ext cx="4590229" cy="298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36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1573" y="188969"/>
            <a:ext cx="10692406" cy="648006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7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" name="Google Shape;135;p37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" name="Google Shape;136;p37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" name="Google Shape;137;p37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" name="Google Shape;138;p37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" name="Google Shape;139;p37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p37"/>
          <p:cNvSpPr txBox="1">
            <a:spLocks noGrp="1"/>
          </p:cNvSpPr>
          <p:nvPr>
            <p:ph type="title"/>
          </p:nvPr>
        </p:nvSpPr>
        <p:spPr>
          <a:xfrm>
            <a:off x="1130460" y="1904022"/>
            <a:ext cx="4590229" cy="298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7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37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Blank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50496" y="0"/>
            <a:ext cx="5741504" cy="691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8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" name="Google Shape;146;p38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" name="Google Shape;147;p38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8" name="Google Shape;148;p38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9" name="Google Shape;149;p38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0" name="Google Shape;150;p38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" name="Google Shape;151;p38"/>
          <p:cNvSpPr txBox="1">
            <a:spLocks noGrp="1"/>
          </p:cNvSpPr>
          <p:nvPr>
            <p:ph type="title"/>
          </p:nvPr>
        </p:nvSpPr>
        <p:spPr>
          <a:xfrm>
            <a:off x="1505771" y="1904022"/>
            <a:ext cx="4590229" cy="298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38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Blank">
  <p:cSld name="1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6" name="Google Shape;156;p39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7" name="Google Shape;157;p39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8" name="Google Shape;158;p39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9" name="Google Shape;159;p39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0" name="Google Shape;160;p39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6524263" y="2014074"/>
            <a:ext cx="4590229" cy="298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39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6" name="Google Shape;166;p40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7" name="Google Shape;167;p40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" name="Google Shape;168;p40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" name="Google Shape;169;p40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" name="Google Shape;170;p40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" name="Google Shape;171;p40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40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" name="Google Shape;175;p41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" name="Google Shape;176;p41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" name="Google Shape;177;p41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8" name="Google Shape;178;p41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9" name="Google Shape;179;p41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0" name="Google Shape;180;p41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41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" name="Google Shape;184;p42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5" name="Google Shape;185;p42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6" name="Google Shape;186;p42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7" name="Google Shape;187;p42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8" name="Google Shape;188;p42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9" name="Google Shape;189;p42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</a:t>
            </a:r>
            <a:endParaRPr sz="1050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0" name="Google Shape;190;p42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42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3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4" name="Google Shape;194;p43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5" name="Google Shape;195;p43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6" name="Google Shape;196;p43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7" name="Google Shape;197;p43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8" name="Google Shape;198;p43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9" name="Google Shape;199;p43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– Level of Confidentiality </a:t>
            </a:r>
            <a:endParaRPr sz="1050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43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Google Shape;23;p26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24;p26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26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26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" name="Google Shape;27;p26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" name="Google Shape;28;p26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4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4" name="Google Shape;204;p44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5" name="Google Shape;205;p44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6" name="Google Shape;206;p44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7" name="Google Shape;207;p44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8" name="Google Shape;208;p44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Google Shape;209;p44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– Level of Confidentiality </a:t>
            </a:r>
            <a:endParaRPr sz="1050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0" name="Google Shape;210;p44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44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– Level of Confidentiality </a:t>
            </a:r>
            <a:endParaRPr sz="1050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4" name="Google Shape;214;p45"/>
          <p:cNvSpPr txBox="1"/>
          <p:nvPr/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B5B5B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5" name="Google Shape;215;p45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6" name="Google Shape;216;p45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7" name="Google Shape;217;p45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8" name="Google Shape;218;p45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9" name="Google Shape;219;p45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" name="Google Shape;220;p45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1" name="Google Shape;221;p45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6"/>
          <p:cNvSpPr txBox="1"/>
          <p:nvPr/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B5B5B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4" name="Google Shape;224;p46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5" name="Google Shape;225;p46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6" name="Google Shape;226;p46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7" name="Google Shape;227;p46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8" name="Google Shape;228;p46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9" name="Google Shape;229;p46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0" name="Google Shape;230;p46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model2">
  <p:cSld name="slidemodel2"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7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47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4" name="Google Shape;234;p47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5" name="Google Shape;235;p47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6" name="Google Shape;236;p47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7" name="Google Shape;237;p47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8" name="Google Shape;238;p47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9" name="Google Shape;239;p47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"/>
          <p:cNvSpPr txBox="1"/>
          <p:nvPr/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rgbClr val="B5B5B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7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" name="Google Shape;33;p27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27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27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" name="Google Shape;36;p27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" name="Google Shape;37;p27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27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– Level of Confidentiality </a:t>
            </a:r>
            <a:endParaRPr sz="1050" b="0" i="0" u="none" strike="noStrike" cap="none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" name="Google Shape;39;p27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" name="Google Shape;40;p27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" name="Google Shape;43;p28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" name="Google Shape;44;p28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" name="Google Shape;45;p28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" name="Google Shape;46;p28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" name="Google Shape;47;p28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28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9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226D"/>
              </a:buClr>
              <a:buSzPts val="2800"/>
              <a:buFont typeface="Arial"/>
              <a:buNone/>
              <a:defRPr sz="2800">
                <a:solidFill>
                  <a:srgbClr val="19226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" name="Google Shape;54;p29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" name="Google Shape;55;p29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" name="Google Shape;56;p29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" name="Google Shape;57;p29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" name="Google Shape;58;p29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" name="Google Shape;59;p29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– Level of Confidentiality </a:t>
            </a:r>
            <a:endParaRPr sz="1050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" name="Google Shape;60;p29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" name="Google Shape;61;p29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B5B5B5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lank">
  <p:cSld name="8_Blank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7" y="0"/>
            <a:ext cx="121870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0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" name="Google Shape;65;p30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" name="Google Shape;66;p30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" name="Google Shape;67;p30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" name="Google Shape;68;p30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" name="Google Shape;69;p30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" name="Google Shape;70;p30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30"/>
          <p:cNvSpPr txBox="1"/>
          <p:nvPr/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" name="Google Shape;72;p30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1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" name="Google Shape;75;p31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" name="Google Shape;76;p31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" name="Google Shape;77;p31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" name="Google Shape;78;p31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" name="Google Shape;79;p31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" name="Google Shape;80;p31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31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2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4" name="Google Shape;84;p32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Google Shape;85;p32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" name="Google Shape;86;p32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Google Shape;87;p32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8" name="Google Shape;88;p32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Google Shape;89;p32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32"/>
          <p:cNvSpPr txBox="1"/>
          <p:nvPr/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Google Shape;91;p32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bg>
      <p:bgPr>
        <a:solidFill>
          <a:srgbClr val="F3712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3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" name="Google Shape;94;p33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" name="Google Shape;95;p33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6" name="Google Shape;96;p33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7" name="Google Shape;97;p33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8" name="Google Shape;98;p33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9" name="Google Shape;99;p33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33"/>
          <p:cNvSpPr txBox="1"/>
          <p:nvPr/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p33"/>
          <p:cNvSpPr/>
          <p:nvPr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"/>
          <p:cNvSpPr txBox="1"/>
          <p:nvPr/>
        </p:nvSpPr>
        <p:spPr>
          <a:xfrm>
            <a:off x="652402" y="2591876"/>
            <a:ext cx="1107731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2C1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rgbClr val="33B2C1"/>
                </a:solidFill>
                <a:latin typeface="Arial"/>
                <a:ea typeface="Arial"/>
                <a:cs typeface="Arial"/>
                <a:sym typeface="Arial"/>
              </a:rPr>
              <a:t>Mock Autosar</a:t>
            </a:r>
            <a:endParaRPr sz="7200" b="1" i="0" u="none" strike="noStrike" cap="none">
              <a:solidFill>
                <a:srgbClr val="33B2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"/>
          <p:cNvSpPr txBox="1"/>
          <p:nvPr/>
        </p:nvSpPr>
        <p:spPr>
          <a:xfrm>
            <a:off x="652402" y="3921531"/>
            <a:ext cx="60228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Quattrocento Sans"/>
              <a:buNone/>
            </a:pPr>
            <a:r>
              <a:rPr lang="en-US" sz="23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GROUP 2:</a:t>
            </a:r>
            <a:endParaRPr sz="23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Quattrocento Sans"/>
              <a:buAutoNum type="arabicPeriod"/>
            </a:pPr>
            <a:r>
              <a:rPr lang="en-US" sz="2300" b="0" i="0" u="none" strike="noStrike" cap="none" smtClean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Trung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Quattrocento Sans"/>
              <a:buAutoNum type="arabicPeriod"/>
            </a:pPr>
            <a:r>
              <a:rPr lang="en-US" sz="2300" smtClean="0">
                <a:solidFill>
                  <a:schemeClr val="lt1"/>
                </a:solidFill>
                <a:latin typeface="Quattrocento Sans"/>
                <a:sym typeface="Quattrocento Sans"/>
              </a:rPr>
              <a:t>Long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Quattrocento Sans"/>
              <a:buAutoNum type="arabicPeriod"/>
            </a:pPr>
            <a:r>
              <a:rPr lang="en-US" sz="2300" smtClean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Ninh</a:t>
            </a:r>
            <a:endParaRPr sz="23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50" name="Google Shape;250;p1"/>
          <p:cNvGrpSpPr/>
          <p:nvPr/>
        </p:nvGrpSpPr>
        <p:grpSpPr>
          <a:xfrm>
            <a:off x="9409540" y="5742375"/>
            <a:ext cx="2609076" cy="482600"/>
            <a:chOff x="5181600" y="3683000"/>
            <a:chExt cx="2609076" cy="482600"/>
          </a:xfrm>
        </p:grpSpPr>
        <p:sp>
          <p:nvSpPr>
            <p:cNvPr id="251" name="Google Shape;251;p1"/>
            <p:cNvSpPr/>
            <p:nvPr/>
          </p:nvSpPr>
          <p:spPr>
            <a:xfrm>
              <a:off x="5181600" y="3683000"/>
              <a:ext cx="2169900" cy="482600"/>
            </a:xfrm>
            <a:prstGeom prst="roundRect">
              <a:avLst>
                <a:gd name="adj" fmla="val 50000"/>
              </a:avLst>
            </a:prstGeom>
            <a:solidFill>
              <a:srgbClr val="01DDEC">
                <a:alpha val="20000"/>
              </a:srgbClr>
            </a:solidFill>
            <a:ln w="12700" cap="flat" cmpd="sng">
              <a:solidFill>
                <a:srgbClr val="01DDE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 txBox="1"/>
            <p:nvPr/>
          </p:nvSpPr>
          <p:spPr>
            <a:xfrm>
              <a:off x="5337747" y="3764985"/>
              <a:ext cx="2452929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21 – 8 – 2024</a:t>
              </a:r>
              <a:endParaRPr sz="16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253" name="Google Shape;253;p1"/>
          <p:cNvPicPr preferRelativeResize="0"/>
          <p:nvPr/>
        </p:nvPicPr>
        <p:blipFill rotWithShape="1">
          <a:blip r:embed="rId4">
            <a:alphaModFix/>
          </a:blip>
          <a:srcRect l="11990" t="29978" r="14237" b="30359"/>
          <a:stretch/>
        </p:blipFill>
        <p:spPr>
          <a:xfrm>
            <a:off x="580483" y="1705577"/>
            <a:ext cx="2160712" cy="82423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5" name="Google Shape;255;p1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6" name="Google Shape;256;p1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7" name="Google Shape;257;p1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8" name="Google Shape;258;p1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9" name="Google Shape;259;p1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0" name="Google Shape;260;p1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6" name="Google Shape;389;g28fac7b9e23_1_9">
            <a:extLst>
              <a:ext uri="{FF2B5EF4-FFF2-40B4-BE49-F238E27FC236}">
                <a16:creationId xmlns:a16="http://schemas.microsoft.com/office/drawing/2014/main" id="{40E1D691-D869-43C2-A4F0-9AEDCD214A6B}"/>
              </a:ext>
            </a:extLst>
          </p:cNvPr>
          <p:cNvSpPr txBox="1"/>
          <p:nvPr/>
        </p:nvSpPr>
        <p:spPr>
          <a:xfrm>
            <a:off x="369205" y="1106620"/>
            <a:ext cx="22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⮚"/>
            </a:pPr>
            <a:r>
              <a:rPr lang="en-US" sz="1800" b="1"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Define Port:</a:t>
            </a:r>
            <a:endParaRPr sz="1800" b="1">
              <a:solidFill>
                <a:schemeClr val="accent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" name="Google Shape;387;g28fac7b9e23_1_9">
            <a:extLst>
              <a:ext uri="{FF2B5EF4-FFF2-40B4-BE49-F238E27FC236}">
                <a16:creationId xmlns:a16="http://schemas.microsoft.com/office/drawing/2014/main" id="{E7B90C07-9601-4961-A7E1-3B0CA3548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63" y="190500"/>
            <a:ext cx="105156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Design Architecture</a:t>
            </a:r>
            <a:endParaRPr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02B17D-D611-42E8-AAC6-0295E6E6E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108091"/>
              </p:ext>
            </p:extLst>
          </p:nvPr>
        </p:nvGraphicFramePr>
        <p:xfrm>
          <a:off x="1003536" y="1046855"/>
          <a:ext cx="10037527" cy="581114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756475">
                  <a:extLst>
                    <a:ext uri="{9D8B030D-6E8A-4147-A177-3AD203B41FA5}">
                      <a16:colId xmlns:a16="http://schemas.microsoft.com/office/drawing/2014/main" val="2511468136"/>
                    </a:ext>
                  </a:extLst>
                </a:gridCol>
                <a:gridCol w="1780030">
                  <a:extLst>
                    <a:ext uri="{9D8B030D-6E8A-4147-A177-3AD203B41FA5}">
                      <a16:colId xmlns:a16="http://schemas.microsoft.com/office/drawing/2014/main" val="3938792217"/>
                    </a:ext>
                  </a:extLst>
                </a:gridCol>
                <a:gridCol w="2220620">
                  <a:extLst>
                    <a:ext uri="{9D8B030D-6E8A-4147-A177-3AD203B41FA5}">
                      <a16:colId xmlns:a16="http://schemas.microsoft.com/office/drawing/2014/main" val="1236900145"/>
                    </a:ext>
                  </a:extLst>
                </a:gridCol>
                <a:gridCol w="1473625">
                  <a:extLst>
                    <a:ext uri="{9D8B030D-6E8A-4147-A177-3AD203B41FA5}">
                      <a16:colId xmlns:a16="http://schemas.microsoft.com/office/drawing/2014/main" val="1458470444"/>
                    </a:ext>
                  </a:extLst>
                </a:gridCol>
                <a:gridCol w="3806777">
                  <a:extLst>
                    <a:ext uri="{9D8B030D-6E8A-4147-A177-3AD203B41FA5}">
                      <a16:colId xmlns:a16="http://schemas.microsoft.com/office/drawing/2014/main" val="1772304415"/>
                    </a:ext>
                  </a:extLst>
                </a:gridCol>
              </a:tblGrid>
              <a:tr h="357562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ECU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Ports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Runnable mapped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Port Interface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146327"/>
                  </a:ext>
                </a:extLst>
              </a:tr>
              <a:tr h="513662">
                <a:tc rowSpan="13">
                  <a:txBody>
                    <a:bodyPr/>
                    <a:lstStyle/>
                    <a:p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ECU_02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RP_ComData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CoolingControl_Runable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Sender-Receiver (S/R)</a:t>
                      </a:r>
                      <a:endParaRPr lang="en-US" sz="1200" b="0" i="0" u="none" strike="noStrike" cap="none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SWC receives data sent from Communication Manager.</a:t>
                      </a:r>
                      <a:endParaRPr lang="en-US" sz="1200" smtClean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6683"/>
                  </a:ext>
                </a:extLst>
              </a:tr>
              <a:tr h="256831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PP_FanData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CoolingControl_Runable</a:t>
                      </a:r>
                      <a:endParaRPr lang="vi-VN" sz="12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Sender-Receiver (S/R)</a:t>
                      </a:r>
                      <a:endParaRPr lang="en-US" sz="1200" b="0" i="0" u="none" strike="noStrike" cap="none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0" i="0" u="none" strike="noStrike" cap="none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 fan control commands from Cooling Control SWC to Fan Control SWC.</a:t>
                      </a:r>
                      <a:endParaRPr lang="en-US" sz="1200" smtClean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17748"/>
                  </a:ext>
                </a:extLst>
              </a:tr>
              <a:tr h="342442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RP_FanData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FanControl_Runable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48392"/>
                  </a:ext>
                </a:extLst>
              </a:tr>
              <a:tr h="2568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PP_CompressorData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CoolingControl_Runable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Sender-Receiver (S/R)</a:t>
                      </a:r>
                      <a:endParaRPr lang="en-US" sz="1200" b="0" i="0" u="none" strike="noStrike" cap="none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0" i="0" u="none" strike="noStrike" cap="none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 compressor control command from Cooling Control SWC to Compressor Control SWC.</a:t>
                      </a:r>
                      <a:endParaRPr lang="en-US" sz="1200" smtClean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42002"/>
                  </a:ext>
                </a:extLst>
              </a:tr>
              <a:tr h="342442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RP_CompressorData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CompressorControl_Runable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18083"/>
                  </a:ext>
                </a:extLst>
              </a:tr>
              <a:tr h="513662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RP_AdjustFan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FanControl_Runable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Client-Server (C/S)</a:t>
                      </a:r>
                      <a:endParaRPr lang="en-US" sz="1200" b="0" i="0" u="none" strike="noStrike" cap="none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 compressor control command from</a:t>
                      </a:r>
                      <a:r>
                        <a:rPr lang="en-US" sz="1200" baseline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Fan Control SWC</a:t>
                      </a:r>
                      <a:r>
                        <a:rPr lang="en-US" sz="1200" baseline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IOHwAbFan.</a:t>
                      </a:r>
                      <a:endParaRPr lang="en-US" sz="1200" smtClean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430903"/>
                  </a:ext>
                </a:extLst>
              </a:tr>
              <a:tr h="5136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RP_AdjustCompressor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CompressorControl_Runable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Client-Server (C/S)</a:t>
                      </a:r>
                      <a:endParaRPr lang="en-US" sz="1200" b="0" i="0" u="none" strike="noStrike" cap="none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0" i="0" u="none" strike="noStrike" cap="none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 compressor control command from</a:t>
                      </a:r>
                      <a:r>
                        <a:rPr lang="en-US" sz="1200" baseline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Compressor Control SWC</a:t>
                      </a:r>
                      <a:r>
                        <a:rPr lang="en-US" sz="1200" baseline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IOHwAbCompressor.</a:t>
                      </a:r>
                      <a:endParaRPr lang="en-US" sz="1200" smtClean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257438"/>
                  </a:ext>
                </a:extLst>
              </a:tr>
              <a:tr h="513662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RP_Error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CoolingControl_Runable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Client-Server (C/S)</a:t>
                      </a:r>
                      <a:endParaRPr lang="en-US" sz="1200" b="0" i="0" u="none" strike="noStrike" cap="none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0" i="0" u="none" strike="noStrike" cap="none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 faults from Cooling Control SWC to Diagnostic Manager or query fault status from DEM.</a:t>
                      </a:r>
                      <a:endParaRPr lang="en-US" sz="1200" smtClean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351276"/>
                  </a:ext>
                </a:extLst>
              </a:tr>
              <a:tr h="599273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RP_SaveNVData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HandleNVM_Runnable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Client-Server (C/S)</a:t>
                      </a:r>
                      <a:endParaRPr lang="en-US" sz="1200" b="0" i="0" u="none" strike="noStrike" cap="none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NVBlockSWC requests NVM to write data to EEPROM/Flash.</a:t>
                      </a:r>
                      <a:endParaRPr lang="en-US" sz="1200" smtClean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149576"/>
                  </a:ext>
                </a:extLst>
              </a:tr>
              <a:tr h="513662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RP_GetNVData</a:t>
                      </a:r>
                      <a:endParaRPr lang="vi-VN" sz="12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HandleNVM_Runnable</a:t>
                      </a:r>
                      <a:endParaRPr lang="vi-VN" sz="120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Client-Server (C/S)</a:t>
                      </a:r>
                      <a:endParaRPr lang="en-US" sz="1200" b="0" i="0" u="none" strike="noStrike" cap="none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b="0" i="0" u="none" strike="noStrike" cap="none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NVBlockSWC requests NVM to read data to EEPROM/Flash.</a:t>
                      </a:r>
                      <a:endParaRPr lang="en-US" sz="1200" smtClean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863749"/>
                  </a:ext>
                </a:extLst>
              </a:tr>
              <a:tr h="428052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RP_Param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CoolingControl_Runable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Parameter</a:t>
                      </a:r>
                      <a:endParaRPr lang="en-US" sz="1200" b="0" i="0" u="none" strike="noStrike" cap="none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default data from Parameter module to simulate initial value.</a:t>
                      </a:r>
                      <a:endParaRPr lang="en-US" sz="1200" smtClean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035530"/>
                  </a:ext>
                </a:extLst>
              </a:tr>
              <a:tr h="256831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PP_NVData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CoolingControl_Runable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NV Data</a:t>
                      </a:r>
                      <a:endParaRPr lang="en-US" sz="1200" b="0" i="0" u="none" strike="noStrike" cap="none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Send/receive configuration data from NWblockSWC for storage or use.</a:t>
                      </a:r>
                      <a:endParaRPr lang="en-US" sz="1200" smtClean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30519"/>
                  </a:ext>
                </a:extLst>
              </a:tr>
              <a:tr h="256831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RP_NVData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HandleNVM_Runnable</a:t>
                      </a:r>
                      <a:endParaRPr lang="vi-V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2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47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6" name="Google Shape;389;g28fac7b9e23_1_9">
            <a:extLst>
              <a:ext uri="{FF2B5EF4-FFF2-40B4-BE49-F238E27FC236}">
                <a16:creationId xmlns:a16="http://schemas.microsoft.com/office/drawing/2014/main" id="{40E1D691-D869-43C2-A4F0-9AEDCD214A6B}"/>
              </a:ext>
            </a:extLst>
          </p:cNvPr>
          <p:cNvSpPr txBox="1"/>
          <p:nvPr/>
        </p:nvSpPr>
        <p:spPr>
          <a:xfrm>
            <a:off x="369205" y="1106620"/>
            <a:ext cx="22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⮚"/>
            </a:pPr>
            <a:r>
              <a:rPr lang="en-US" sz="1800" b="1"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Define Task:</a:t>
            </a:r>
            <a:endParaRPr sz="1800" b="1">
              <a:solidFill>
                <a:schemeClr val="accent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" name="Google Shape;387;g28fac7b9e23_1_9">
            <a:extLst>
              <a:ext uri="{FF2B5EF4-FFF2-40B4-BE49-F238E27FC236}">
                <a16:creationId xmlns:a16="http://schemas.microsoft.com/office/drawing/2014/main" id="{E7B90C07-9601-4961-A7E1-3B0CA3548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63" y="190500"/>
            <a:ext cx="105156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Design Architecture</a:t>
            </a:r>
            <a:endParaRPr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7E497C1-E277-4F51-BFEB-352CDF9B1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568223"/>
              </p:ext>
            </p:extLst>
          </p:nvPr>
        </p:nvGraphicFramePr>
        <p:xfrm>
          <a:off x="585138" y="1846719"/>
          <a:ext cx="10900460" cy="3300308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2261897526"/>
                    </a:ext>
                  </a:extLst>
                </a:gridCol>
                <a:gridCol w="2323321">
                  <a:extLst>
                    <a:ext uri="{9D8B030D-6E8A-4147-A177-3AD203B41FA5}">
                      <a16:colId xmlns:a16="http://schemas.microsoft.com/office/drawing/2014/main" val="628504174"/>
                    </a:ext>
                  </a:extLst>
                </a:gridCol>
                <a:gridCol w="2939481">
                  <a:extLst>
                    <a:ext uri="{9D8B030D-6E8A-4147-A177-3AD203B41FA5}">
                      <a16:colId xmlns:a16="http://schemas.microsoft.com/office/drawing/2014/main" val="2207459318"/>
                    </a:ext>
                  </a:extLst>
                </a:gridCol>
                <a:gridCol w="597159">
                  <a:extLst>
                    <a:ext uri="{9D8B030D-6E8A-4147-A177-3AD203B41FA5}">
                      <a16:colId xmlns:a16="http://schemas.microsoft.com/office/drawing/2014/main" val="3372202476"/>
                    </a:ext>
                  </a:extLst>
                </a:gridCol>
                <a:gridCol w="1229756">
                  <a:extLst>
                    <a:ext uri="{9D8B030D-6E8A-4147-A177-3AD203B41FA5}">
                      <a16:colId xmlns:a16="http://schemas.microsoft.com/office/drawing/2014/main" val="2025346443"/>
                    </a:ext>
                  </a:extLst>
                </a:gridCol>
                <a:gridCol w="1477818">
                  <a:extLst>
                    <a:ext uri="{9D8B030D-6E8A-4147-A177-3AD203B41FA5}">
                      <a16:colId xmlns:a16="http://schemas.microsoft.com/office/drawing/2014/main" val="4293471827"/>
                    </a:ext>
                  </a:extLst>
                </a:gridCol>
                <a:gridCol w="1024334">
                  <a:extLst>
                    <a:ext uri="{9D8B030D-6E8A-4147-A177-3AD203B41FA5}">
                      <a16:colId xmlns:a16="http://schemas.microsoft.com/office/drawing/2014/main" val="438118257"/>
                    </a:ext>
                  </a:extLst>
                </a:gridCol>
                <a:gridCol w="509761">
                  <a:extLst>
                    <a:ext uri="{9D8B030D-6E8A-4147-A177-3AD203B41FA5}">
                      <a16:colId xmlns:a16="http://schemas.microsoft.com/office/drawing/2014/main" val="2493198103"/>
                    </a:ext>
                  </a:extLst>
                </a:gridCol>
              </a:tblGrid>
              <a:tr h="246755">
                <a:tc rowSpan="2"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ECU</a:t>
                      </a:r>
                      <a:endParaRPr lang="vi-V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Task</a:t>
                      </a:r>
                      <a:r>
                        <a:rPr lang="en-US" sz="1200" baseline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vi-V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Runnable</a:t>
                      </a:r>
                      <a:endParaRPr lang="vi-V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Attributes</a:t>
                      </a:r>
                      <a:endParaRPr lang="vi-V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5000"/>
                        <a:lumOff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439583"/>
                  </a:ext>
                </a:extLst>
              </a:tr>
              <a:tr h="41125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Priority</a:t>
                      </a:r>
                      <a:endParaRPr lang="vi-V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vi-V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Schedule</a:t>
                      </a:r>
                      <a:endParaRPr lang="vi-V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AutoStart</a:t>
                      </a:r>
                      <a:endParaRPr lang="vi-V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vi-VN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183594"/>
                  </a:ext>
                </a:extLst>
              </a:tr>
              <a:tr h="246755">
                <a:tc rowSpan="4">
                  <a:txBody>
                    <a:bodyPr/>
                    <a:lstStyle/>
                    <a:p>
                      <a:r>
                        <a:rPr lang="en-US" sz="1200"/>
                        <a:t>ECU_01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vi-VN" sz="1200"/>
                        <a:t>ReadSensor_Task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ReadVoltage_Runable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vi-VN" sz="120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vi-VN" sz="1200"/>
                        <a:t>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vi-VN" sz="1200" smtClean="0"/>
                        <a:t>Preemptive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vi-VN" sz="1200"/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200"/>
                        <a:t>50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69708"/>
                  </a:ext>
                </a:extLst>
              </a:tr>
              <a:tr h="246755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2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ReadPulse_Runable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690028"/>
                  </a:ext>
                </a:extLst>
              </a:tr>
              <a:tr h="246755">
                <a:tc vMerge="1">
                  <a:txBody>
                    <a:bodyPr/>
                    <a:lstStyle/>
                    <a:p>
                      <a:endParaRPr lang="vi-VN" sz="120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/>
                        <a:t>DataHandle_Task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ReadTemperature_Runable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vi-VN" sz="120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vi-VN" sz="1200"/>
                        <a:t>EXTENDED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smtClean="0"/>
                        <a:t>Preemptive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200"/>
                        <a:t>TRUE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200"/>
                        <a:t>50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260231"/>
                  </a:ext>
                </a:extLst>
              </a:tr>
              <a:tr h="369523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ReadTorque_Runable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312707"/>
                  </a:ext>
                </a:extLst>
              </a:tr>
              <a:tr h="411258">
                <a:tc rowSpan="4">
                  <a:txBody>
                    <a:bodyPr/>
                    <a:lstStyle/>
                    <a:p>
                      <a:r>
                        <a:rPr lang="en-US" sz="1200"/>
                        <a:t>ECU_02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/>
                        <a:t>ComReceive_Task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Com_ReceiveSignal</a:t>
                      </a:r>
                      <a:endParaRPr lang="vi-VN" sz="12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15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/>
                        <a:t>BASIC</a:t>
                      </a:r>
                    </a:p>
                    <a:p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smtClean="0"/>
                        <a:t>Preemptive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/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50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976869"/>
                  </a:ext>
                </a:extLst>
              </a:tr>
              <a:tr h="246755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200"/>
                        <a:t>Main_Task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CoolingControl_Runable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smtClean="0"/>
                        <a:t>14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/>
                        <a:t>EXTENDED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smtClean="0"/>
                        <a:t>Preemptive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TRUE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50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797483"/>
                  </a:ext>
                </a:extLst>
              </a:tr>
              <a:tr h="246755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vi-VN" sz="1200"/>
                        <a:t>Component_Task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2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FanControl_Runable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vi-VN" sz="1200" smtClean="0"/>
                        <a:t>13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vi-VN" sz="1200"/>
                        <a:t>EXTENDED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smtClean="0"/>
                        <a:t>Preemptive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1200"/>
                        <a:t>TRUE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/>
                        <a:t>50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33413"/>
                  </a:ext>
                </a:extLst>
              </a:tr>
              <a:tr h="370465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200" b="0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CompressorControl_Runable</a:t>
                      </a:r>
                      <a:endParaRPr lang="vi-V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565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39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6" name="Google Shape;389;g28fac7b9e23_1_9">
            <a:extLst>
              <a:ext uri="{FF2B5EF4-FFF2-40B4-BE49-F238E27FC236}">
                <a16:creationId xmlns:a16="http://schemas.microsoft.com/office/drawing/2014/main" id="{40E1D691-D869-43C2-A4F0-9AEDCD214A6B}"/>
              </a:ext>
            </a:extLst>
          </p:cNvPr>
          <p:cNvSpPr txBox="1"/>
          <p:nvPr/>
        </p:nvSpPr>
        <p:spPr>
          <a:xfrm>
            <a:off x="369204" y="1106620"/>
            <a:ext cx="44567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⮚"/>
            </a:pPr>
            <a:r>
              <a:rPr lang="en-US" sz="1800" b="1"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Mapping rte event </a:t>
            </a:r>
            <a:r>
              <a:rPr lang="vi-VN" sz="1800" b="1"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os event</a:t>
            </a:r>
            <a:r>
              <a:rPr lang="en-US" sz="1800" b="1"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sz="1800" b="1">
              <a:solidFill>
                <a:schemeClr val="accent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" name="Google Shape;387;g28fac7b9e23_1_9">
            <a:extLst>
              <a:ext uri="{FF2B5EF4-FFF2-40B4-BE49-F238E27FC236}">
                <a16:creationId xmlns:a16="http://schemas.microsoft.com/office/drawing/2014/main" id="{E7B90C07-9601-4961-A7E1-3B0CA3548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63" y="190500"/>
            <a:ext cx="105156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Design Architecture</a:t>
            </a:r>
            <a:endParaRPr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6076"/>
              </p:ext>
            </p:extLst>
          </p:nvPr>
        </p:nvGraphicFramePr>
        <p:xfrm>
          <a:off x="850107" y="2516957"/>
          <a:ext cx="10284397" cy="24853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0955">
                  <a:extLst>
                    <a:ext uri="{9D8B030D-6E8A-4147-A177-3AD203B41FA5}">
                      <a16:colId xmlns:a16="http://schemas.microsoft.com/office/drawing/2014/main" val="2520929202"/>
                    </a:ext>
                  </a:extLst>
                </a:gridCol>
                <a:gridCol w="2911366">
                  <a:extLst>
                    <a:ext uri="{9D8B030D-6E8A-4147-A177-3AD203B41FA5}">
                      <a16:colId xmlns:a16="http://schemas.microsoft.com/office/drawing/2014/main" val="2225155216"/>
                    </a:ext>
                  </a:extLst>
                </a:gridCol>
                <a:gridCol w="2808644">
                  <a:extLst>
                    <a:ext uri="{9D8B030D-6E8A-4147-A177-3AD203B41FA5}">
                      <a16:colId xmlns:a16="http://schemas.microsoft.com/office/drawing/2014/main" val="549087422"/>
                    </a:ext>
                  </a:extLst>
                </a:gridCol>
                <a:gridCol w="2303432">
                  <a:extLst>
                    <a:ext uri="{9D8B030D-6E8A-4147-A177-3AD203B41FA5}">
                      <a16:colId xmlns:a16="http://schemas.microsoft.com/office/drawing/2014/main" val="1703830694"/>
                    </a:ext>
                  </a:extLst>
                </a:gridCol>
              </a:tblGrid>
              <a:tr h="3788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solidFill>
                            <a:schemeClr val="tx1"/>
                          </a:solidFill>
                          <a:effectLst/>
                        </a:rPr>
                        <a:t>Task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RTE Event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/>
                          <a:cs typeface="Times New Roman" panose="02020603050405020304" pitchFamily="18" charset="0"/>
                        </a:rPr>
                        <a:t>RTE Event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OS Event Mapped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48826"/>
                  </a:ext>
                </a:extLst>
              </a:tr>
              <a:tr h="3993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b="0">
                          <a:solidFill>
                            <a:schemeClr val="tx1"/>
                          </a:solidFill>
                        </a:rPr>
                        <a:t>ReadSensor_Task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Timing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smtClean="0">
                          <a:effectLst/>
                          <a:latin typeface="Calibri" panose="020F0502020204030204" pitchFamily="34" charset="0"/>
                          <a:ea typeface="DengXian" panose="02010600030101010101"/>
                          <a:cs typeface="Times New Roman" panose="02020603050405020304" pitchFamily="18" charset="0"/>
                        </a:rPr>
                        <a:t>Alarm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Alarm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141444"/>
                  </a:ext>
                </a:extLst>
              </a:tr>
              <a:tr h="3788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b="0">
                          <a:solidFill>
                            <a:schemeClr val="tx1"/>
                          </a:solidFill>
                        </a:rPr>
                        <a:t>DataHandle_Task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Received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smtClean="0">
                          <a:effectLst/>
                          <a:latin typeface="Calibri" panose="020F0502020204030204" pitchFamily="34" charset="0"/>
                          <a:ea typeface="DengXian" panose="02010600030101010101"/>
                          <a:cs typeface="Times New Roman" panose="02020603050405020304" pitchFamily="18" charset="0"/>
                        </a:rPr>
                        <a:t>BE_ReadSensor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Basic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678054"/>
                  </a:ext>
                </a:extLst>
              </a:tr>
              <a:tr h="3788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b="0">
                          <a:solidFill>
                            <a:schemeClr val="tx1"/>
                          </a:solidFill>
                        </a:rPr>
                        <a:t>ComReceive_Task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Received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100" smtClean="0">
                          <a:effectLst/>
                          <a:latin typeface="Calibri" panose="020F0502020204030204" pitchFamily="34" charset="0"/>
                          <a:ea typeface="DengXian" panose="02010600030101010101"/>
                          <a:cs typeface="Times New Roman" panose="02020603050405020304" pitchFamily="18" charset="0"/>
                        </a:rPr>
                        <a:t>Alarm</a:t>
                      </a:r>
                      <a:endParaRPr lang="en-US" sz="1100" smtClean="0"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smtClean="0">
                          <a:effectLst/>
                        </a:rPr>
                        <a:t>Alarm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227914"/>
                  </a:ext>
                </a:extLst>
              </a:tr>
              <a:tr h="45796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b="0">
                          <a:solidFill>
                            <a:schemeClr val="tx1"/>
                          </a:solidFill>
                        </a:rPr>
                        <a:t>Main_Task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Received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smtClean="0">
                          <a:effectLst/>
                          <a:latin typeface="Calibri" panose="020F0502020204030204" pitchFamily="34" charset="0"/>
                          <a:ea typeface="DengXian" panose="02010600030101010101"/>
                          <a:cs typeface="Times New Roman" panose="02020603050405020304" pitchFamily="18" charset="0"/>
                        </a:rPr>
                        <a:t>BE_Receive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Basic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992224"/>
                  </a:ext>
                </a:extLst>
              </a:tr>
              <a:tr h="4915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 b="0">
                          <a:solidFill>
                            <a:schemeClr val="tx1"/>
                          </a:solidFill>
                        </a:rPr>
                        <a:t>Component_Task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Received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smtClean="0">
                          <a:effectLst/>
                          <a:latin typeface="Calibri" panose="020F0502020204030204" pitchFamily="34" charset="0"/>
                          <a:ea typeface="DengXian" panose="02010600030101010101"/>
                          <a:cs typeface="Times New Roman" panose="02020603050405020304" pitchFamily="18" charset="0"/>
                        </a:rPr>
                        <a:t>BE_Signal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Basic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90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77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02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"/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u="none" strike="noStrike" cap="none" smtClean="0">
                <a:solidFill>
                  <a:srgbClr val="33B2C1"/>
                </a:solidFill>
                <a:latin typeface="Arial"/>
                <a:ea typeface="Arial"/>
                <a:cs typeface="Arial"/>
                <a:sym typeface="Arial"/>
              </a:rPr>
              <a:t>03. </a:t>
            </a:r>
            <a:r>
              <a:rPr lang="en-US" sz="4800" b="1" smtClean="0">
                <a:solidFill>
                  <a:srgbClr val="FFFFFF"/>
                </a:solidFill>
              </a:rPr>
              <a:t>CAN Design</a:t>
            </a:r>
            <a:endParaRPr sz="4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5"/>
          <p:cNvPicPr preferRelativeResize="0"/>
          <p:nvPr/>
        </p:nvPicPr>
        <p:blipFill rotWithShape="1">
          <a:blip r:embed="rId4">
            <a:alphaModFix/>
          </a:blip>
          <a:srcRect l="11990" t="29978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5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2" name="Google Shape;342;p5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3" name="Google Shape;343;p5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5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5" name="Google Shape;345;p5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6" name="Google Shape;346;p5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74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CAN Design</a:t>
            </a:r>
            <a:endParaRPr lang="vi-V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74C6BE-0C79-63D6-8E7E-D1E707F5D667}"/>
              </a:ext>
            </a:extLst>
          </p:cNvPr>
          <p:cNvSpPr/>
          <p:nvPr/>
        </p:nvSpPr>
        <p:spPr>
          <a:xfrm>
            <a:off x="2384311" y="4371775"/>
            <a:ext cx="1849348" cy="7911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mtClean="0"/>
              <a:t>ECU1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15CF7-A0A9-FBB1-25A8-A7C6A20BD8D6}"/>
              </a:ext>
            </a:extLst>
          </p:cNvPr>
          <p:cNvSpPr/>
          <p:nvPr/>
        </p:nvSpPr>
        <p:spPr>
          <a:xfrm>
            <a:off x="6646374" y="4371775"/>
            <a:ext cx="2200382" cy="7911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mtClean="0"/>
              <a:t>ECU2</a:t>
            </a:r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C087EA-0E06-0B06-CAB5-BB3D98CFECC2}"/>
              </a:ext>
            </a:extLst>
          </p:cNvPr>
          <p:cNvCxnSpPr/>
          <p:nvPr/>
        </p:nvCxnSpPr>
        <p:spPr>
          <a:xfrm>
            <a:off x="2384311" y="3741470"/>
            <a:ext cx="64624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33E9FC-8700-9CA3-A064-75C58E193666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308985" y="3734777"/>
            <a:ext cx="0" cy="63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82CA8F-18D5-752C-E313-B7B545BF62AC}"/>
              </a:ext>
            </a:extLst>
          </p:cNvPr>
          <p:cNvCxnSpPr>
            <a:cxnSpLocks/>
          </p:cNvCxnSpPr>
          <p:nvPr/>
        </p:nvCxnSpPr>
        <p:spPr>
          <a:xfrm>
            <a:off x="7746565" y="3708935"/>
            <a:ext cx="0" cy="63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22DAB9-F079-9C56-1652-2FAC3D1512CD}"/>
              </a:ext>
            </a:extLst>
          </p:cNvPr>
          <p:cNvSpPr txBox="1"/>
          <p:nvPr/>
        </p:nvSpPr>
        <p:spPr>
          <a:xfrm>
            <a:off x="3613323" y="3247270"/>
            <a:ext cx="3828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mtClean="0">
                <a:solidFill>
                  <a:srgbClr val="FF0000"/>
                </a:solidFill>
                <a:latin typeface="Calibri (Body)"/>
              </a:rPr>
              <a:t>CAN_</a:t>
            </a:r>
            <a:r>
              <a:rPr lang="vi-VN" sz="2400" smtClean="0">
                <a:solidFill>
                  <a:srgbClr val="FF0000"/>
                </a:solidFill>
                <a:latin typeface="Calibri (Body)"/>
              </a:rPr>
              <a:t>TX_SENSOR_DATA</a:t>
            </a:r>
            <a:endParaRPr lang="en-IN" sz="2400" dirty="0">
              <a:solidFill>
                <a:srgbClr val="FF0000"/>
              </a:solidFill>
              <a:latin typeface="Calibri (Body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02E866-7D20-72CC-897C-3687CE3386DF}"/>
              </a:ext>
            </a:extLst>
          </p:cNvPr>
          <p:cNvSpPr/>
          <p:nvPr/>
        </p:nvSpPr>
        <p:spPr>
          <a:xfrm>
            <a:off x="2211257" y="2008788"/>
            <a:ext cx="69198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CAN </a:t>
            </a:r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Network </a:t>
            </a:r>
            <a:r>
              <a:rPr lang="en-US" sz="5400" b="1" cap="none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Structure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630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Design</a:t>
            </a:r>
            <a:endParaRPr lang="vi-V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E77D58-FE85-F96D-66DB-F61868D924E4}"/>
              </a:ext>
            </a:extLst>
          </p:cNvPr>
          <p:cNvSpPr/>
          <p:nvPr/>
        </p:nvSpPr>
        <p:spPr>
          <a:xfrm>
            <a:off x="1286861" y="1241891"/>
            <a:ext cx="92380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Message and signals </a:t>
            </a:r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from </a:t>
            </a:r>
            <a:r>
              <a:rPr lang="en-US" sz="5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ECU1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E4771-5694-9660-9039-0B69BFE3762F}"/>
              </a:ext>
            </a:extLst>
          </p:cNvPr>
          <p:cNvSpPr txBox="1"/>
          <p:nvPr/>
        </p:nvSpPr>
        <p:spPr>
          <a:xfrm>
            <a:off x="250816" y="3410633"/>
            <a:ext cx="2434975" cy="19697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Message </a:t>
            </a:r>
            <a:r>
              <a:rPr lang="en-US"/>
              <a:t>: </a:t>
            </a:r>
            <a:r>
              <a:rPr lang="en-US" smtClean="0"/>
              <a:t>SensorData</a:t>
            </a:r>
            <a:endParaRPr lang="en-US" dirty="0"/>
          </a:p>
          <a:p>
            <a:r>
              <a:rPr lang="en-US" dirty="0"/>
              <a:t>CAN ID</a:t>
            </a:r>
            <a:r>
              <a:rPr lang="en-US"/>
              <a:t>: </a:t>
            </a:r>
            <a:r>
              <a:rPr lang="en-US" smtClean="0"/>
              <a:t>0xF1</a:t>
            </a:r>
            <a:endParaRPr lang="en-US" dirty="0"/>
          </a:p>
          <a:p>
            <a:r>
              <a:rPr lang="en-US" dirty="0"/>
              <a:t>DLC</a:t>
            </a:r>
            <a:r>
              <a:rPr lang="en-US"/>
              <a:t>: 2</a:t>
            </a:r>
            <a:endParaRPr lang="en-US" dirty="0"/>
          </a:p>
          <a:p>
            <a:r>
              <a:rPr lang="en-US" dirty="0"/>
              <a:t>Periodicity</a:t>
            </a:r>
            <a:r>
              <a:rPr lang="en-US"/>
              <a:t>: </a:t>
            </a:r>
            <a:r>
              <a:rPr lang="en-US" smtClean="0"/>
              <a:t>10ms</a:t>
            </a:r>
            <a:endParaRPr lang="en-US" dirty="0"/>
          </a:p>
          <a:p>
            <a:r>
              <a:rPr lang="en-US" dirty="0"/>
              <a:t>Comments: </a:t>
            </a:r>
            <a:r>
              <a:rPr lang="en-US" sz="1400" dirty="0"/>
              <a:t>From Airbag ECU, forwarded by CGW. Contains crash information</a:t>
            </a:r>
            <a:endParaRPr lang="en-IN" dirty="0"/>
          </a:p>
        </p:txBody>
      </p:sp>
      <p:cxnSp>
        <p:nvCxnSpPr>
          <p:cNvPr id="6" name="Connector: Elbow 9">
            <a:extLst>
              <a:ext uri="{FF2B5EF4-FFF2-40B4-BE49-F238E27FC236}">
                <a16:creationId xmlns:a16="http://schemas.microsoft.com/office/drawing/2014/main" id="{8E7F30F5-399F-2F10-1ACF-3E8CCD866C8E}"/>
              </a:ext>
            </a:extLst>
          </p:cNvPr>
          <p:cNvCxnSpPr>
            <a:cxnSpLocks/>
          </p:cNvCxnSpPr>
          <p:nvPr/>
        </p:nvCxnSpPr>
        <p:spPr>
          <a:xfrm flipV="1">
            <a:off x="2683224" y="2805990"/>
            <a:ext cx="1468345" cy="120928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or: Elbow 10">
            <a:extLst>
              <a:ext uri="{FF2B5EF4-FFF2-40B4-BE49-F238E27FC236}">
                <a16:creationId xmlns:a16="http://schemas.microsoft.com/office/drawing/2014/main" id="{727C3A95-4B0C-D9FF-4454-44E2E51F0ACA}"/>
              </a:ext>
            </a:extLst>
          </p:cNvPr>
          <p:cNvCxnSpPr>
            <a:cxnSpLocks/>
          </p:cNvCxnSpPr>
          <p:nvPr/>
        </p:nvCxnSpPr>
        <p:spPr>
          <a:xfrm>
            <a:off x="2680657" y="4721646"/>
            <a:ext cx="1470912" cy="80765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158133-895E-F367-D62E-7B110B909F72}"/>
              </a:ext>
            </a:extLst>
          </p:cNvPr>
          <p:cNvCxnSpPr/>
          <p:nvPr/>
        </p:nvCxnSpPr>
        <p:spPr>
          <a:xfrm flipV="1">
            <a:off x="7657624" y="3270618"/>
            <a:ext cx="501715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DC5E3F-2ADB-A6F3-E083-338EF5170BC3}"/>
              </a:ext>
            </a:extLst>
          </p:cNvPr>
          <p:cNvCxnSpPr/>
          <p:nvPr/>
        </p:nvCxnSpPr>
        <p:spPr>
          <a:xfrm flipV="1">
            <a:off x="7705569" y="5401883"/>
            <a:ext cx="501715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7D42C0-237B-AFA6-F8EC-8763DB17CE25}"/>
              </a:ext>
            </a:extLst>
          </p:cNvPr>
          <p:cNvSpPr txBox="1"/>
          <p:nvPr/>
        </p:nvSpPr>
        <p:spPr>
          <a:xfrm>
            <a:off x="8207284" y="3039785"/>
            <a:ext cx="296923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/>
              <a:t>0 rpm to 10000 rpm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7D42C0-237B-AFA6-F8EC-8763DB17CE25}"/>
              </a:ext>
            </a:extLst>
          </p:cNvPr>
          <p:cNvSpPr txBox="1"/>
          <p:nvPr/>
        </p:nvSpPr>
        <p:spPr>
          <a:xfrm>
            <a:off x="8207284" y="5171050"/>
            <a:ext cx="296923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vi-VN" sz="2400" smtClean="0"/>
              <a:t>-30</a:t>
            </a:r>
            <a:r>
              <a:rPr lang="en-IN" sz="2400"/>
              <a:t> °C to </a:t>
            </a:r>
            <a:r>
              <a:rPr lang="vi-VN" sz="2400" smtClean="0"/>
              <a:t>70</a:t>
            </a:r>
            <a:r>
              <a:rPr lang="en-IN" sz="2400" smtClean="0"/>
              <a:t> </a:t>
            </a:r>
            <a:r>
              <a:rPr lang="en-IN" sz="2400"/>
              <a:t>°C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4DAC6-FDD3-F58A-FD1A-14B76648744C}"/>
              </a:ext>
            </a:extLst>
          </p:cNvPr>
          <p:cNvSpPr txBox="1"/>
          <p:nvPr/>
        </p:nvSpPr>
        <p:spPr>
          <a:xfrm>
            <a:off x="4187089" y="2260949"/>
            <a:ext cx="3503488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Signal: </a:t>
            </a:r>
            <a:r>
              <a:rPr lang="en-US" dirty="0" err="1"/>
              <a:t>EngineSpeed</a:t>
            </a:r>
            <a:endParaRPr lang="en-US" dirty="0"/>
          </a:p>
          <a:p>
            <a:r>
              <a:rPr lang="en-IN" dirty="0" err="1"/>
              <a:t>Startbit</a:t>
            </a:r>
            <a:r>
              <a:rPr lang="en-IN"/>
              <a:t>:  </a:t>
            </a:r>
            <a:r>
              <a:rPr lang="vi-VN" smtClean="0"/>
              <a:t>0</a:t>
            </a:r>
            <a:r>
              <a:rPr lang="en-IN" smtClean="0"/>
              <a:t>          </a:t>
            </a:r>
            <a:r>
              <a:rPr lang="en-IN" dirty="0"/>
              <a:t>Length:  8bit    </a:t>
            </a:r>
          </a:p>
          <a:p>
            <a:r>
              <a:rPr lang="en-IN" dirty="0"/>
              <a:t>Range: [0,100]       </a:t>
            </a:r>
            <a:r>
              <a:rPr lang="en-IN" dirty="0" err="1"/>
              <a:t>ValueTable</a:t>
            </a:r>
            <a:r>
              <a:rPr lang="en-IN" dirty="0"/>
              <a:t>: No</a:t>
            </a:r>
          </a:p>
          <a:p>
            <a:r>
              <a:rPr lang="en-IN" dirty="0"/>
              <a:t>Init Val:   0           </a:t>
            </a:r>
            <a:r>
              <a:rPr lang="en-IN" dirty="0" err="1"/>
              <a:t>DataType</a:t>
            </a:r>
            <a:r>
              <a:rPr lang="en-IN" dirty="0"/>
              <a:t>: UINT</a:t>
            </a:r>
          </a:p>
          <a:p>
            <a:r>
              <a:rPr lang="en-IN" dirty="0"/>
              <a:t>Factor: 100         Unit: rpm</a:t>
            </a:r>
          </a:p>
          <a:p>
            <a:r>
              <a:rPr lang="en-IN" dirty="0"/>
              <a:t>Comment: </a:t>
            </a:r>
            <a:r>
              <a:rPr lang="en-IN" sz="1400" dirty="0"/>
              <a:t>Tells the engine speed in rpm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4DAC6-FDD3-F58A-FD1A-14B76648744C}"/>
              </a:ext>
            </a:extLst>
          </p:cNvPr>
          <p:cNvSpPr txBox="1"/>
          <p:nvPr/>
        </p:nvSpPr>
        <p:spPr>
          <a:xfrm>
            <a:off x="4151569" y="4524719"/>
            <a:ext cx="3503488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Signal</a:t>
            </a:r>
            <a:r>
              <a:rPr lang="en-US"/>
              <a:t>: </a:t>
            </a:r>
            <a:r>
              <a:rPr lang="en-US" smtClean="0"/>
              <a:t>Temperature</a:t>
            </a:r>
            <a:endParaRPr lang="en-US" dirty="0"/>
          </a:p>
          <a:p>
            <a:r>
              <a:rPr lang="en-IN" dirty="0" err="1"/>
              <a:t>Startbit</a:t>
            </a:r>
            <a:r>
              <a:rPr lang="en-IN"/>
              <a:t>:  </a:t>
            </a:r>
            <a:r>
              <a:rPr lang="vi-VN"/>
              <a:t>8</a:t>
            </a:r>
            <a:r>
              <a:rPr lang="en-IN" smtClean="0"/>
              <a:t>          </a:t>
            </a:r>
            <a:r>
              <a:rPr lang="en-IN" dirty="0"/>
              <a:t>Length:  8bit    </a:t>
            </a:r>
          </a:p>
          <a:p>
            <a:r>
              <a:rPr lang="en-IN" dirty="0"/>
              <a:t>Range: [0,100]       </a:t>
            </a:r>
            <a:r>
              <a:rPr lang="en-IN" dirty="0" err="1"/>
              <a:t>ValueTable</a:t>
            </a:r>
            <a:r>
              <a:rPr lang="en-IN" dirty="0"/>
              <a:t>: No</a:t>
            </a:r>
          </a:p>
          <a:p>
            <a:r>
              <a:rPr lang="en-IN" dirty="0"/>
              <a:t>Init Val:   0           </a:t>
            </a:r>
            <a:r>
              <a:rPr lang="en-IN" dirty="0" err="1"/>
              <a:t>DataType</a:t>
            </a:r>
            <a:r>
              <a:rPr lang="en-IN" dirty="0"/>
              <a:t>: UINT</a:t>
            </a:r>
          </a:p>
          <a:p>
            <a:r>
              <a:rPr lang="en-IN" dirty="0"/>
              <a:t>Factor</a:t>
            </a:r>
            <a:r>
              <a:rPr lang="en-IN"/>
              <a:t>: </a:t>
            </a:r>
            <a:r>
              <a:rPr lang="en-IN" smtClean="0"/>
              <a:t>1</a:t>
            </a:r>
            <a:r>
              <a:rPr lang="vi-VN" smtClean="0"/>
              <a:t> </a:t>
            </a:r>
            <a:r>
              <a:rPr lang="vi-VN" smtClean="0">
                <a:latin typeface="Calibri (Body)"/>
              </a:rPr>
              <a:t>Offset:</a:t>
            </a:r>
            <a:r>
              <a:rPr lang="vi-VN">
                <a:latin typeface="Calibri (Body)"/>
              </a:rPr>
              <a:t> </a:t>
            </a:r>
            <a:r>
              <a:rPr lang="vi-VN" smtClean="0">
                <a:latin typeface="Calibri (Body)"/>
              </a:rPr>
              <a:t>-30</a:t>
            </a:r>
            <a:r>
              <a:rPr lang="en-IN" smtClean="0">
                <a:latin typeface="Calibri (Body)"/>
              </a:rPr>
              <a:t>    </a:t>
            </a:r>
            <a:r>
              <a:rPr lang="en-IN" dirty="0"/>
              <a:t>Unit: rpm</a:t>
            </a:r>
          </a:p>
          <a:p>
            <a:r>
              <a:rPr lang="en-IN" dirty="0"/>
              <a:t>Comment: </a:t>
            </a:r>
            <a:r>
              <a:rPr lang="en-IN" sz="1400" dirty="0"/>
              <a:t>Tells the engine speed in rpm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473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CAN Design</a:t>
            </a:r>
            <a:endParaRPr lang="vi-V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933" y="1370626"/>
            <a:ext cx="4313294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1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02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"/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1" u="none" strike="noStrike" cap="none" smtClean="0">
                <a:solidFill>
                  <a:srgbClr val="33B2C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lang="en-US" sz="4800" b="1" u="none" strike="noStrike" cap="none" smtClean="0">
                <a:solidFill>
                  <a:srgbClr val="33B2C1"/>
                </a:solidFill>
                <a:latin typeface="Arial"/>
                <a:ea typeface="Arial"/>
                <a:cs typeface="Arial"/>
                <a:sym typeface="Arial"/>
              </a:rPr>
              <a:t>. Diagnostic Event Manager</a:t>
            </a:r>
            <a:endParaRPr sz="4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5"/>
          <p:cNvPicPr preferRelativeResize="0"/>
          <p:nvPr/>
        </p:nvPicPr>
        <p:blipFill rotWithShape="1">
          <a:blip r:embed="rId4">
            <a:alphaModFix/>
          </a:blip>
          <a:srcRect l="11990" t="29978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5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2" name="Google Shape;342;p5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3" name="Google Shape;343;p5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5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5" name="Google Shape;345;p5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6" name="Google Shape;346;p5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609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</a:t>
            </a:r>
            <a:endParaRPr lang="vi-V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349450"/>
              </p:ext>
            </p:extLst>
          </p:nvPr>
        </p:nvGraphicFramePr>
        <p:xfrm>
          <a:off x="1719580" y="2575040"/>
          <a:ext cx="8128000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6599">
                  <a:extLst>
                    <a:ext uri="{9D8B030D-6E8A-4147-A177-3AD203B41FA5}">
                      <a16:colId xmlns:a16="http://schemas.microsoft.com/office/drawing/2014/main" val="867289450"/>
                    </a:ext>
                  </a:extLst>
                </a:gridCol>
                <a:gridCol w="1537401">
                  <a:extLst>
                    <a:ext uri="{9D8B030D-6E8A-4147-A177-3AD203B41FA5}">
                      <a16:colId xmlns:a16="http://schemas.microsoft.com/office/drawing/2014/main" val="40626848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189280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1055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mtClean="0"/>
                        <a:t>ERROR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DTC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Status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Description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85036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EVENT_ID_TEMPERATURE_SENSOR_ERROR</a:t>
                      </a:r>
                    </a:p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mtClean="0"/>
                        <a:t>0X01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0x01</a:t>
                      </a:r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mtClean="0"/>
                        <a:t>Temperature out of range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91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0X02</a:t>
                      </a:r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20018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EVENT_ID_ENGINESPEED_SENSOR_FAILURE</a:t>
                      </a:r>
                    </a:p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mtClean="0"/>
                        <a:t>0X02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0X01</a:t>
                      </a:r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mtClean="0"/>
                        <a:t>Engine speed out of range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0137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0X02</a:t>
                      </a:r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320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59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02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"/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1" u="none" strike="noStrike" cap="none" smtClean="0">
                <a:solidFill>
                  <a:srgbClr val="33B2C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r>
              <a:rPr lang="en-US" sz="4800" b="1" u="none" strike="noStrike" cap="none" smtClean="0">
                <a:solidFill>
                  <a:srgbClr val="33B2C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vi-VN" sz="4800" b="1" u="none" strike="noStrike" cap="none" smtClean="0">
                <a:solidFill>
                  <a:srgbClr val="33B2C1"/>
                </a:solidFill>
                <a:latin typeface="Arial"/>
                <a:ea typeface="Arial"/>
                <a:cs typeface="Arial"/>
                <a:sym typeface="Arial"/>
              </a:rPr>
              <a:t>NVM, WDG</a:t>
            </a:r>
            <a:endParaRPr sz="4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5"/>
          <p:cNvPicPr preferRelativeResize="0"/>
          <p:nvPr/>
        </p:nvPicPr>
        <p:blipFill rotWithShape="1">
          <a:blip r:embed="rId4">
            <a:alphaModFix/>
          </a:blip>
          <a:srcRect l="11990" t="29978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5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2" name="Google Shape;342;p5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3" name="Google Shape;343;p5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5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5" name="Google Shape;345;p5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6" name="Google Shape;346;p5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591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7" name="Google Shape;267;p2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8" name="Google Shape;268;p2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" name="Google Shape;269;p2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0" name="Google Shape;270;p2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1" name="Google Shape;271;p2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" name="Google Shape;272;p2"/>
          <p:cNvSpPr/>
          <p:nvPr/>
        </p:nvSpPr>
        <p:spPr>
          <a:xfrm>
            <a:off x="0" y="0"/>
            <a:ext cx="5211271" cy="6873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"/>
          <p:cNvSpPr txBox="1"/>
          <p:nvPr/>
        </p:nvSpPr>
        <p:spPr>
          <a:xfrm>
            <a:off x="504604" y="2834910"/>
            <a:ext cx="39329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226D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19226D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/>
          </a:p>
        </p:txBody>
      </p:sp>
      <p:grpSp>
        <p:nvGrpSpPr>
          <p:cNvPr id="274" name="Google Shape;274;p2"/>
          <p:cNvGrpSpPr/>
          <p:nvPr/>
        </p:nvGrpSpPr>
        <p:grpSpPr>
          <a:xfrm>
            <a:off x="4791170" y="2615093"/>
            <a:ext cx="6106924" cy="773713"/>
            <a:chOff x="5829424" y="1893693"/>
            <a:chExt cx="7956148" cy="1008000"/>
          </a:xfrm>
        </p:grpSpPr>
        <p:grpSp>
          <p:nvGrpSpPr>
            <p:cNvPr id="275" name="Google Shape;275;p2"/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276" name="Google Shape;276;p2"/>
              <p:cNvSpPr/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None/>
                </a:pPr>
                <a:endParaRPr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None/>
                </a:pPr>
                <a:endParaRPr sz="1400" b="1" i="0" u="none" strike="noStrike" cap="none">
                  <a:solidFill>
                    <a:srgbClr val="19226D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"/>
              <p:cNvSpPr txBox="1"/>
              <p:nvPr/>
            </p:nvSpPr>
            <p:spPr>
              <a:xfrm>
                <a:off x="6191447" y="2083863"/>
                <a:ext cx="283954" cy="6816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Arial"/>
                  <a:buNone/>
                </a:pPr>
                <a:r>
                  <a:rPr lang="en-US" sz="28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  <p:sp>
          <p:nvSpPr>
            <p:cNvPr id="279" name="Google Shape;279;p2"/>
            <p:cNvSpPr txBox="1"/>
            <p:nvPr/>
          </p:nvSpPr>
          <p:spPr>
            <a:xfrm>
              <a:off x="7164405" y="2191583"/>
              <a:ext cx="6621167" cy="521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Design Architecture</a:t>
              </a:r>
              <a:endParaRPr/>
            </a:p>
          </p:txBody>
        </p:sp>
      </p:grpSp>
      <p:grpSp>
        <p:nvGrpSpPr>
          <p:cNvPr id="280" name="Google Shape;280;p2"/>
          <p:cNvGrpSpPr/>
          <p:nvPr/>
        </p:nvGrpSpPr>
        <p:grpSpPr>
          <a:xfrm>
            <a:off x="4791170" y="1527439"/>
            <a:ext cx="6117171" cy="773713"/>
            <a:chOff x="5807760" y="1383135"/>
            <a:chExt cx="7969499" cy="1008000"/>
          </a:xfrm>
        </p:grpSpPr>
        <p:grpSp>
          <p:nvGrpSpPr>
            <p:cNvPr id="281" name="Google Shape;281;p2"/>
            <p:cNvGrpSpPr/>
            <p:nvPr/>
          </p:nvGrpSpPr>
          <p:grpSpPr>
            <a:xfrm>
              <a:off x="5807760" y="1383135"/>
              <a:ext cx="7969499" cy="1008000"/>
              <a:chOff x="5829424" y="806038"/>
              <a:chExt cx="7969499" cy="1008000"/>
            </a:xfrm>
          </p:grpSpPr>
          <p:grpSp>
            <p:nvGrpSpPr>
              <p:cNvPr id="282" name="Google Shape;282;p2"/>
              <p:cNvGrpSpPr/>
              <p:nvPr/>
            </p:nvGrpSpPr>
            <p:grpSpPr>
              <a:xfrm>
                <a:off x="5829424" y="806038"/>
                <a:ext cx="1008000" cy="1008000"/>
                <a:chOff x="5829424" y="806038"/>
                <a:chExt cx="1008000" cy="1008000"/>
              </a:xfrm>
            </p:grpSpPr>
            <p:sp>
              <p:nvSpPr>
                <p:cNvPr id="283" name="Google Shape;283;p2"/>
                <p:cNvSpPr/>
                <p:nvPr/>
              </p:nvSpPr>
              <p:spPr>
                <a:xfrm flipH="1">
                  <a:off x="5829424" y="806038"/>
                  <a:ext cx="1008000" cy="1008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Quattrocento Sans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2"/>
                <p:cNvSpPr/>
                <p:nvPr/>
              </p:nvSpPr>
              <p:spPr>
                <a:xfrm flipH="1">
                  <a:off x="5901424" y="878038"/>
                  <a:ext cx="864000" cy="864000"/>
                </a:xfrm>
                <a:prstGeom prst="ellipse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Quattrocento Sans"/>
                    <a:buNone/>
                  </a:pPr>
                  <a:endParaRPr sz="14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2"/>
                <p:cNvSpPr txBox="1"/>
                <p:nvPr/>
              </p:nvSpPr>
              <p:spPr>
                <a:xfrm>
                  <a:off x="6191447" y="986583"/>
                  <a:ext cx="283954" cy="6816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800"/>
                    <a:buFont typeface="Arial"/>
                    <a:buNone/>
                  </a:pPr>
                  <a:r>
                    <a:rPr lang="en-US" sz="2800" b="1" i="0" u="none" strike="noStrike" cap="non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/>
                </a:p>
              </p:txBody>
            </p:sp>
          </p:grpSp>
          <p:sp>
            <p:nvSpPr>
              <p:cNvPr id="286" name="Google Shape;286;p2"/>
              <p:cNvSpPr txBox="1"/>
              <p:nvPr/>
            </p:nvSpPr>
            <p:spPr>
              <a:xfrm>
                <a:off x="7164405" y="1063526"/>
                <a:ext cx="6634518" cy="5212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Overview</a:t>
                </a:r>
                <a:endParaRPr/>
              </a:p>
            </p:txBody>
          </p:sp>
        </p:grpSp>
        <p:sp>
          <p:nvSpPr>
            <p:cNvPr id="287" name="Google Shape;287;p2"/>
            <p:cNvSpPr/>
            <p:nvPr/>
          </p:nvSpPr>
          <p:spPr>
            <a:xfrm flipH="1">
              <a:off x="5879760" y="1453572"/>
              <a:ext cx="864000" cy="864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rgbClr val="33B2C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"/>
            <p:cNvSpPr txBox="1"/>
            <p:nvPr/>
          </p:nvSpPr>
          <p:spPr>
            <a:xfrm>
              <a:off x="6169784" y="1565892"/>
              <a:ext cx="283955" cy="681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pic>
        <p:nvPicPr>
          <p:cNvPr id="289" name="Google Shape;289;p2"/>
          <p:cNvPicPr preferRelativeResize="0"/>
          <p:nvPr/>
        </p:nvPicPr>
        <p:blipFill rotWithShape="1">
          <a:blip r:embed="rId3">
            <a:alphaModFix/>
          </a:blip>
          <a:srcRect l="11990" t="29978" r="14237" b="30359"/>
          <a:stretch/>
        </p:blipFill>
        <p:spPr>
          <a:xfrm>
            <a:off x="10143700" y="308144"/>
            <a:ext cx="1822517" cy="69522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"/>
          <p:cNvSpPr txBox="1"/>
          <p:nvPr/>
        </p:nvSpPr>
        <p:spPr>
          <a:xfrm>
            <a:off x="525780" y="6415503"/>
            <a:ext cx="4114800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CDCCC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FPT Software – Level of Confidentiality </a:t>
            </a:r>
            <a:endParaRPr sz="1050" b="0" i="0" u="none" strike="noStrike" cap="none">
              <a:solidFill>
                <a:srgbClr val="CDCCC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" name="Google Shape;291;p2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292" name="Google Shape;292;p2"/>
          <p:cNvGrpSpPr/>
          <p:nvPr/>
        </p:nvGrpSpPr>
        <p:grpSpPr>
          <a:xfrm>
            <a:off x="4791170" y="3615980"/>
            <a:ext cx="6106924" cy="773713"/>
            <a:chOff x="5829424" y="1893693"/>
            <a:chExt cx="7956148" cy="1008000"/>
          </a:xfrm>
        </p:grpSpPr>
        <p:grpSp>
          <p:nvGrpSpPr>
            <p:cNvPr id="293" name="Google Shape;293;p2"/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294" name="Google Shape;294;p2"/>
              <p:cNvSpPr/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None/>
                </a:pPr>
                <a:endParaRPr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None/>
                </a:pPr>
                <a:endParaRPr sz="1400" b="1" i="0" u="none" strike="noStrike" cap="none">
                  <a:solidFill>
                    <a:srgbClr val="19226D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"/>
              <p:cNvSpPr txBox="1"/>
              <p:nvPr/>
            </p:nvSpPr>
            <p:spPr>
              <a:xfrm>
                <a:off x="6191447" y="2083863"/>
                <a:ext cx="283954" cy="6816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Arial"/>
                  <a:buNone/>
                </a:pPr>
                <a:r>
                  <a:rPr lang="en-US" sz="28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2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" name="Google Shape;297;p2"/>
            <p:cNvSpPr txBox="1"/>
            <p:nvPr/>
          </p:nvSpPr>
          <p:spPr>
            <a:xfrm>
              <a:off x="7164405" y="2191583"/>
              <a:ext cx="6621167" cy="521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FFFF"/>
                  </a:solidFill>
                </a:rPr>
                <a:t>Design Can Message</a:t>
              </a:r>
              <a:endParaRPr/>
            </a:p>
          </p:txBody>
        </p:sp>
      </p:grpSp>
      <p:grpSp>
        <p:nvGrpSpPr>
          <p:cNvPr id="298" name="Google Shape;298;p2"/>
          <p:cNvGrpSpPr/>
          <p:nvPr/>
        </p:nvGrpSpPr>
        <p:grpSpPr>
          <a:xfrm>
            <a:off x="4801417" y="4624009"/>
            <a:ext cx="6106924" cy="773713"/>
            <a:chOff x="5829424" y="1893693"/>
            <a:chExt cx="7956148" cy="1008000"/>
          </a:xfrm>
        </p:grpSpPr>
        <p:grpSp>
          <p:nvGrpSpPr>
            <p:cNvPr id="299" name="Google Shape;299;p2"/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300" name="Google Shape;300;p2"/>
              <p:cNvSpPr/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None/>
                </a:pPr>
                <a:endParaRPr sz="14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None/>
                </a:pPr>
                <a:endParaRPr sz="1400" b="1" i="0" u="none" strike="noStrike" cap="none">
                  <a:solidFill>
                    <a:srgbClr val="19226D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"/>
              <p:cNvSpPr txBox="1"/>
              <p:nvPr/>
            </p:nvSpPr>
            <p:spPr>
              <a:xfrm>
                <a:off x="6191447" y="2083863"/>
                <a:ext cx="283954" cy="6816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Arial"/>
                  <a:buNone/>
                </a:pPr>
                <a:r>
                  <a:rPr lang="en-US" sz="28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2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3" name="Google Shape;303;p2"/>
            <p:cNvSpPr txBox="1"/>
            <p:nvPr/>
          </p:nvSpPr>
          <p:spPr>
            <a:xfrm>
              <a:off x="7164405" y="2191583"/>
              <a:ext cx="6621167" cy="521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FFFF"/>
                  </a:solidFill>
                </a:rPr>
                <a:t>Sequence Diagram</a:t>
              </a:r>
              <a:endParaRPr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solidFill>
                  <a:srgbClr val="33B2C1"/>
                </a:solidFill>
              </a:rPr>
              <a:t>NVM</a:t>
            </a:r>
            <a:endParaRPr lang="vi-V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11972" y="1923393"/>
            <a:ext cx="1387366" cy="935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24042" y="1923393"/>
            <a:ext cx="1387366" cy="935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424042" y="4125311"/>
            <a:ext cx="1387366" cy="935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4" idx="3"/>
            <a:endCxn id="6" idx="1"/>
          </p:cNvCxnSpPr>
          <p:nvPr/>
        </p:nvCxnSpPr>
        <p:spPr>
          <a:xfrm>
            <a:off x="3899338" y="2391104"/>
            <a:ext cx="45247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7" idx="0"/>
          </p:cNvCxnSpPr>
          <p:nvPr/>
        </p:nvCxnSpPr>
        <p:spPr>
          <a:xfrm>
            <a:off x="9117725" y="2858814"/>
            <a:ext cx="0" cy="1266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11972" y="2129493"/>
            <a:ext cx="1618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Cooling Control SWC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424042" y="2172211"/>
            <a:ext cx="161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NVBlock SWC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424041" y="4439133"/>
            <a:ext cx="1618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NVM Manager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246777" y="2076829"/>
            <a:ext cx="45188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Consolas" panose="020B0609020204030204" pitchFamily="49" charset="0"/>
              </a:rPr>
              <a:t>Rte_Call_RP_NVData_CallServerFunction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752701" y="3326525"/>
            <a:ext cx="3365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Consolas" panose="020B0609020204030204" pitchFamily="49" charset="0"/>
              </a:rPr>
              <a:t>Rte_Call_RP_NVHandle_SeverHandle</a:t>
            </a:r>
          </a:p>
        </p:txBody>
      </p:sp>
    </p:spTree>
    <p:extLst>
      <p:ext uri="{BB962C8B-B14F-4D97-AF65-F5344CB8AC3E}">
        <p14:creationId xmlns:p14="http://schemas.microsoft.com/office/powerpoint/2010/main" val="4079184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solidFill>
                  <a:srgbClr val="33B2C1"/>
                </a:solidFill>
              </a:rPr>
              <a:t>WDG</a:t>
            </a:r>
            <a:endParaRPr lang="vi-V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893951"/>
              </p:ext>
            </p:extLst>
          </p:nvPr>
        </p:nvGraphicFramePr>
        <p:xfrm>
          <a:off x="2173012" y="2655942"/>
          <a:ext cx="8610601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905">
                  <a:extLst>
                    <a:ext uri="{9D8B030D-6E8A-4147-A177-3AD203B41FA5}">
                      <a16:colId xmlns:a16="http://schemas.microsoft.com/office/drawing/2014/main" val="1840606006"/>
                    </a:ext>
                  </a:extLst>
                </a:gridCol>
                <a:gridCol w="2922848">
                  <a:extLst>
                    <a:ext uri="{9D8B030D-6E8A-4147-A177-3AD203B41FA5}">
                      <a16:colId xmlns:a16="http://schemas.microsoft.com/office/drawing/2014/main" val="915790334"/>
                    </a:ext>
                  </a:extLst>
                </a:gridCol>
                <a:gridCol w="2922848">
                  <a:extLst>
                    <a:ext uri="{9D8B030D-6E8A-4147-A177-3AD203B41FA5}">
                      <a16:colId xmlns:a16="http://schemas.microsoft.com/office/drawing/2014/main" val="3164049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mtClean="0"/>
                        <a:t>Supervisor Entity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Description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Supervisor Mechanism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52368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SEID_SENSOR_ERROR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Supervisor in</a:t>
                      </a:r>
                      <a:r>
                        <a:rPr lang="en-US" baseline="0" smtClean="0"/>
                        <a:t> case of failing in reading sensor signal</a:t>
                      </a:r>
                      <a:br>
                        <a:rPr lang="en-US" baseline="0" smtClean="0"/>
                      </a:br>
                      <a:r>
                        <a:rPr lang="en-US" baseline="0" smtClean="0"/>
                        <a:t>-&gt; Recover (Stop control actuator, delay 1s for next reading signal)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Alive Supervisor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308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012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9" name="Google Shape;519;p18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0" name="Google Shape;520;p18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1" name="Google Shape;521;p18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2" name="Google Shape;522;p18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3" name="Google Shape;523;p18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4" name="Google Shape;524;p18"/>
          <p:cNvPicPr preferRelativeResize="0"/>
          <p:nvPr/>
        </p:nvPicPr>
        <p:blipFill rotWithShape="1">
          <a:blip r:embed="rId4">
            <a:alphaModFix/>
          </a:blip>
          <a:srcRect l="11990" t="29978" r="14237" b="30359"/>
          <a:stretch/>
        </p:blipFill>
        <p:spPr>
          <a:xfrm>
            <a:off x="954656" y="1047268"/>
            <a:ext cx="1822517" cy="695228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8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02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"/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33B2C1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lang="en-US" sz="4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"/>
          <p:cNvPicPr preferRelativeResize="0"/>
          <p:nvPr/>
        </p:nvPicPr>
        <p:blipFill rotWithShape="1">
          <a:blip r:embed="rId4">
            <a:alphaModFix/>
          </a:blip>
          <a:srcRect l="11990" t="29978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2" name="Google Shape;312;p3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3" name="Google Shape;313;p3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4" name="Google Shape;314;p3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5" name="Google Shape;315;p3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6" name="Google Shape;316;p3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7" name="Google Shape;317;p3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324" name="Google Shape;324;p4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91941CF-F5B0-8D46-2606-8BD48E90DCAB}"/>
              </a:ext>
            </a:extLst>
          </p:cNvPr>
          <p:cNvSpPr txBox="1"/>
          <p:nvPr/>
        </p:nvSpPr>
        <p:spPr>
          <a:xfrm>
            <a:off x="283927" y="1127494"/>
            <a:ext cx="5714023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Objective: </a:t>
            </a:r>
            <a:r>
              <a:rPr lang="en-US" sz="2400"/>
              <a:t>Automotive air conditioning system</a:t>
            </a:r>
          </a:p>
          <a:p>
            <a:endParaRPr lang="en-US" sz="2400"/>
          </a:p>
          <a:p>
            <a:r>
              <a:rPr lang="en-US" sz="2400" b="1"/>
              <a:t>Key Features</a:t>
            </a:r>
            <a:r>
              <a:rPr lang="en-US" sz="240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Control the cabin temperature (cooling or heating)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Adjust fan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Automatic temperature control based on user settings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 b="1"/>
              <a:t>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2 ECU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Communication via CAN bus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Simple and minimalist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98FA33-2689-4953-8AB1-179356A46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5"/>
            <a:ext cx="26481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69898-A9BA-433F-AE84-20655E305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70765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 descr="Automotive Air Conditioning System Stock Illustration - Illustration of  condenser, airflow: 267329010">
            <a:extLst>
              <a:ext uri="{FF2B5EF4-FFF2-40B4-BE49-F238E27FC236}">
                <a16:creationId xmlns:a16="http://schemas.microsoft.com/office/drawing/2014/main" id="{B0D8DAB8-4F66-411E-B1BA-09E02884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720" y="983528"/>
            <a:ext cx="4111894" cy="329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Does Car Air Conditioning Work? | Christian Brothers Automotive">
            <a:extLst>
              <a:ext uri="{FF2B5EF4-FFF2-40B4-BE49-F238E27FC236}">
                <a16:creationId xmlns:a16="http://schemas.microsoft.com/office/drawing/2014/main" id="{162A1BF8-6836-4CA9-B5C3-BED9237AB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99" y="4035847"/>
            <a:ext cx="4232715" cy="262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302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"/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u="none" strike="noStrike" cap="none">
                <a:solidFill>
                  <a:srgbClr val="33B2C1"/>
                </a:solidFill>
                <a:latin typeface="Arial"/>
                <a:ea typeface="Arial"/>
                <a:cs typeface="Arial"/>
                <a:sym typeface="Arial"/>
              </a:rPr>
              <a:t>02. </a:t>
            </a:r>
            <a:r>
              <a:rPr lang="en-US"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 Architecture</a:t>
            </a:r>
            <a:endParaRPr sz="4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5"/>
          <p:cNvPicPr preferRelativeResize="0"/>
          <p:nvPr/>
        </p:nvPicPr>
        <p:blipFill rotWithShape="1">
          <a:blip r:embed="rId4">
            <a:alphaModFix/>
          </a:blip>
          <a:srcRect l="11990" t="29978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"/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1" name="Google Shape;341;p5"/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2" name="Google Shape;342;p5"/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3" name="Google Shape;343;p5"/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5"/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5" name="Google Shape;345;p5"/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6" name="Google Shape;346;p5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Design Architecture</a:t>
            </a:r>
            <a:endParaRPr/>
          </a:p>
        </p:txBody>
      </p:sp>
      <p:sp>
        <p:nvSpPr>
          <p:cNvPr id="353" name="Google Shape;353;p6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56" name="Google Shape;356;p6"/>
          <p:cNvSpPr txBox="1"/>
          <p:nvPr/>
        </p:nvSpPr>
        <p:spPr>
          <a:xfrm>
            <a:off x="3268606" y="977792"/>
            <a:ext cx="497279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5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SWC Architecture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26519-5179-4C05-8085-0E53884D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" y="1251068"/>
            <a:ext cx="1690875" cy="22286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204" y="1500972"/>
            <a:ext cx="9045506" cy="5077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"/>
          <p:cNvSpPr txBox="1">
            <a:spLocks noGrp="1"/>
          </p:cNvSpPr>
          <p:nvPr>
            <p:ph type="title"/>
          </p:nvPr>
        </p:nvSpPr>
        <p:spPr>
          <a:xfrm>
            <a:off x="525780" y="190527"/>
            <a:ext cx="10515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Design Architecture</a:t>
            </a:r>
            <a:endParaRPr/>
          </a:p>
        </p:txBody>
      </p:sp>
      <p:sp>
        <p:nvSpPr>
          <p:cNvPr id="353" name="Google Shape;353;p6"/>
          <p:cNvSpPr txBox="1">
            <a:spLocks noGrp="1"/>
          </p:cNvSpPr>
          <p:nvPr>
            <p:ph type="sldNum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0" name="Google Shape;356;p6">
            <a:extLst>
              <a:ext uri="{FF2B5EF4-FFF2-40B4-BE49-F238E27FC236}">
                <a16:creationId xmlns:a16="http://schemas.microsoft.com/office/drawing/2014/main" id="{15154783-7329-4E76-A999-C0947CF7A3AA}"/>
              </a:ext>
            </a:extLst>
          </p:cNvPr>
          <p:cNvSpPr txBox="1"/>
          <p:nvPr/>
        </p:nvSpPr>
        <p:spPr>
          <a:xfrm>
            <a:off x="3297181" y="1050332"/>
            <a:ext cx="497279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5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ECU Architecture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69" y="1573512"/>
            <a:ext cx="8237249" cy="48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247709"/>
              </p:ext>
            </p:extLst>
          </p:nvPr>
        </p:nvGraphicFramePr>
        <p:xfrm>
          <a:off x="131519" y="1897946"/>
          <a:ext cx="11887201" cy="389953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934842">
                  <a:extLst>
                    <a:ext uri="{9D8B030D-6E8A-4147-A177-3AD203B41FA5}">
                      <a16:colId xmlns:a16="http://schemas.microsoft.com/office/drawing/2014/main" val="3692539822"/>
                    </a:ext>
                  </a:extLst>
                </a:gridCol>
                <a:gridCol w="2649664">
                  <a:extLst>
                    <a:ext uri="{9D8B030D-6E8A-4147-A177-3AD203B41FA5}">
                      <a16:colId xmlns:a16="http://schemas.microsoft.com/office/drawing/2014/main" val="551434872"/>
                    </a:ext>
                  </a:extLst>
                </a:gridCol>
                <a:gridCol w="2742873">
                  <a:extLst>
                    <a:ext uri="{9D8B030D-6E8A-4147-A177-3AD203B41FA5}">
                      <a16:colId xmlns:a16="http://schemas.microsoft.com/office/drawing/2014/main" val="4154739999"/>
                    </a:ext>
                  </a:extLst>
                </a:gridCol>
                <a:gridCol w="2273130">
                  <a:extLst>
                    <a:ext uri="{9D8B030D-6E8A-4147-A177-3AD203B41FA5}">
                      <a16:colId xmlns:a16="http://schemas.microsoft.com/office/drawing/2014/main" val="2242183703"/>
                    </a:ext>
                  </a:extLst>
                </a:gridCol>
                <a:gridCol w="3286692">
                  <a:extLst>
                    <a:ext uri="{9D8B030D-6E8A-4147-A177-3AD203B41FA5}">
                      <a16:colId xmlns:a16="http://schemas.microsoft.com/office/drawing/2014/main" val="3924157912"/>
                    </a:ext>
                  </a:extLst>
                </a:gridCol>
              </a:tblGrid>
              <a:tr h="232559">
                <a:tc>
                  <a:txBody>
                    <a:bodyPr/>
                    <a:lstStyle/>
                    <a:p>
                      <a:r>
                        <a:rPr lang="en-US" sz="1000"/>
                        <a:t>ECUs</a:t>
                      </a:r>
                      <a:endParaRPr lang="vi-VN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SWCs</a:t>
                      </a:r>
                      <a:endParaRPr lang="vi-VN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Runnables</a:t>
                      </a:r>
                      <a:endParaRPr lang="vi-VN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Events</a:t>
                      </a:r>
                      <a:endParaRPr lang="vi-VN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err="1"/>
                        <a:t>Decription</a:t>
                      </a:r>
                      <a:endParaRPr lang="vi-VN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309077"/>
                  </a:ext>
                </a:extLst>
              </a:tr>
              <a:tr h="418200">
                <a:tc rowSpan="4">
                  <a:txBody>
                    <a:bodyPr/>
                    <a:lstStyle/>
                    <a:p>
                      <a:r>
                        <a:rPr lang="en-US" sz="1000" b="0"/>
                        <a:t>ECU_01</a:t>
                      </a:r>
                      <a:endParaRPr lang="vi-VN" sz="1000" b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err="1"/>
                        <a:t>TemperatureSensorSWC</a:t>
                      </a:r>
                      <a:endParaRPr lang="vi-VN" sz="1000" b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ReadTemperature_Runable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b="0"/>
                        <a:t>Data Received Event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/>
                        <a:t>Receive raw data from BSW and process it into temperature, transmit it through CoolingControlSWC</a:t>
                      </a:r>
                      <a:endParaRPr lang="vi-VN" sz="1000" b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31170"/>
                  </a:ext>
                </a:extLst>
              </a:tr>
              <a:tr h="418200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err="1"/>
                        <a:t>EngineSpeedSWC</a:t>
                      </a:r>
                      <a:endParaRPr lang="vi-VN" sz="1000" b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ReadSpeed_Runable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b="0"/>
                        <a:t>Data Received Event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/>
                        <a:t>Receive raw data from BSW and process it into engine speed, transmit it via CoolingControlSWC</a:t>
                      </a:r>
                      <a:endParaRPr lang="vi-VN" sz="1000" b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032246"/>
                  </a:ext>
                </a:extLst>
              </a:tr>
              <a:tr h="333801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000" b="0"/>
                        <a:t>IOHwAbTemperatureSensor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ReadVoltage_Runable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/>
                        <a:t>Timing Event (10ms)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/>
                        <a:t>Read temperature sensor and send raw data to ASW</a:t>
                      </a:r>
                      <a:endParaRPr lang="vi-VN" sz="1000" b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36129"/>
                  </a:ext>
                </a:extLst>
              </a:tr>
              <a:tr h="373894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000" b="0"/>
                        <a:t>IOHwAbEngineSpeedSensor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ReadPulse_Runable</a:t>
                      </a:r>
                      <a:endParaRPr lang="vi-VN" sz="10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/>
                        <a:t>Timing Event (10ms)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/>
                        <a:t>Read engine speed sensor and send raw data to ASW</a:t>
                      </a:r>
                      <a:endParaRPr lang="vi-VN" sz="1000" b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5510"/>
                  </a:ext>
                </a:extLst>
              </a:tr>
              <a:tr h="296225">
                <a:tc rowSpan="6">
                  <a:txBody>
                    <a:bodyPr/>
                    <a:lstStyle/>
                    <a:p>
                      <a:r>
                        <a:rPr lang="en-US" sz="1000" b="0"/>
                        <a:t>ECU_02</a:t>
                      </a:r>
                      <a:endParaRPr lang="vi-VN" sz="1000" b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CoolingControlSWC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CoolingControl_Runable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b="0"/>
                        <a:t>Data Received Event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/>
                        <a:t>Logic processing and control signal output</a:t>
                      </a:r>
                      <a:endParaRPr lang="vi-VN" sz="1000" b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562828"/>
                  </a:ext>
                </a:extLst>
              </a:tr>
              <a:tr h="377909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FanControlSWC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FanControl_Runable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b="0"/>
                        <a:t>Data Received Event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/>
                        <a:t>Receive signal from main controller and call runnable to control fan</a:t>
                      </a:r>
                      <a:endParaRPr lang="vi-VN" sz="1000" b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31824"/>
                  </a:ext>
                </a:extLst>
              </a:tr>
              <a:tr h="418200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CompressorControlSWC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CompressorControl_Runable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000" b="0"/>
                        <a:t>Data Received Event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/>
                        <a:t>Receive signal from main controller and call runnable to control refrigeration compressor.</a:t>
                      </a:r>
                      <a:endParaRPr lang="vi-VN" sz="1000" b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5754"/>
                  </a:ext>
                </a:extLst>
              </a:tr>
              <a:tr h="296225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/>
                        <a:t>IOHwAbFan</a:t>
                      </a:r>
                      <a:endParaRPr lang="vi-VN" sz="1000" b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AdjustFan_Runable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/>
                        <a:t>Operation </a:t>
                      </a:r>
                      <a:r>
                        <a:rPr lang="en-US" sz="1000" b="0"/>
                        <a:t>Invoked</a:t>
                      </a:r>
                      <a:r>
                        <a:rPr lang="en-US" sz="1000" b="0" baseline="0"/>
                        <a:t> Event</a:t>
                      </a:r>
                      <a:endParaRPr lang="vi-VN" sz="1000" b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/>
                        <a:t>Fan control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66328"/>
                  </a:ext>
                </a:extLst>
              </a:tr>
              <a:tr h="346495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err="1"/>
                        <a:t>IOHwAbCompressor</a:t>
                      </a:r>
                      <a:endParaRPr lang="vi-VN" sz="1000" b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AdjustCompressor_Runable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/>
                        <a:t>Operation </a:t>
                      </a:r>
                      <a:r>
                        <a:rPr lang="en-US" sz="1000" b="0"/>
                        <a:t>Invoked</a:t>
                      </a:r>
                      <a:r>
                        <a:rPr lang="en-US" sz="1000" b="0" baseline="0"/>
                        <a:t> Event</a:t>
                      </a:r>
                      <a:endParaRPr lang="vi-VN" sz="1000" b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/>
                        <a:t>Refrigeration compressor control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769942"/>
                  </a:ext>
                </a:extLst>
              </a:tr>
              <a:tr h="358219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000" b="0" smtClean="0"/>
                        <a:t>NVBlockSWC</a:t>
                      </a:r>
                      <a:endParaRPr lang="vi-VN" sz="1000" b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HandleNVM_Runnable</a:t>
                      </a:r>
                      <a:endParaRPr lang="vi-VN" sz="1000" b="0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 smtClean="0"/>
                        <a:t>Data Received Event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000" b="0" smtClean="0"/>
                        <a:t>Receive NV data from</a:t>
                      </a:r>
                      <a:r>
                        <a:rPr lang="vi-VN" sz="1000" b="0" baseline="0" smtClean="0"/>
                        <a:t> </a:t>
                      </a:r>
                      <a:r>
                        <a:rPr lang="vi-VN" sz="10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CoolingControlSWC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766628"/>
                  </a:ext>
                </a:extLst>
              </a:tr>
            </a:tbl>
          </a:graphicData>
        </a:graphic>
      </p:graphicFrame>
      <p:sp>
        <p:nvSpPr>
          <p:cNvPr id="5" name="Google Shape;365;p7">
            <a:extLst>
              <a:ext uri="{FF2B5EF4-FFF2-40B4-BE49-F238E27FC236}">
                <a16:creationId xmlns:a16="http://schemas.microsoft.com/office/drawing/2014/main" id="{30EE6123-24C6-4B30-9A29-95CA273DB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63" y="206542"/>
            <a:ext cx="105156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Design Architecture</a:t>
            </a:r>
            <a:endParaRPr/>
          </a:p>
        </p:txBody>
      </p:sp>
      <p:sp>
        <p:nvSpPr>
          <p:cNvPr id="6" name="Google Shape;389;g28fac7b9e23_1_9">
            <a:extLst>
              <a:ext uri="{FF2B5EF4-FFF2-40B4-BE49-F238E27FC236}">
                <a16:creationId xmlns:a16="http://schemas.microsoft.com/office/drawing/2014/main" id="{074FE293-8ACB-4726-B62D-98636BB15A80}"/>
              </a:ext>
            </a:extLst>
          </p:cNvPr>
          <p:cNvSpPr txBox="1"/>
          <p:nvPr/>
        </p:nvSpPr>
        <p:spPr>
          <a:xfrm>
            <a:off x="349750" y="993442"/>
            <a:ext cx="403742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⮚"/>
            </a:pPr>
            <a:r>
              <a:rPr lang="en-US" sz="1800" b="1">
                <a:solidFill>
                  <a:schemeClr val="accent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Define Runnables and Events:</a:t>
            </a:r>
            <a:endParaRPr sz="1800" b="1">
              <a:solidFill>
                <a:schemeClr val="accent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47495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j-lt"/>
              </a:rPr>
              <a:t>9</a:t>
            </a:fld>
            <a:endParaRPr lang="en-US">
              <a:latin typeface="+mj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02B17D-D611-42E8-AAC6-0295E6E6E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483826"/>
              </p:ext>
            </p:extLst>
          </p:nvPr>
        </p:nvGraphicFramePr>
        <p:xfrm>
          <a:off x="978455" y="2104573"/>
          <a:ext cx="10062608" cy="34855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952501">
                  <a:extLst>
                    <a:ext uri="{9D8B030D-6E8A-4147-A177-3AD203B41FA5}">
                      <a16:colId xmlns:a16="http://schemas.microsoft.com/office/drawing/2014/main" val="2511468136"/>
                    </a:ext>
                  </a:extLst>
                </a:gridCol>
                <a:gridCol w="1634650">
                  <a:extLst>
                    <a:ext uri="{9D8B030D-6E8A-4147-A177-3AD203B41FA5}">
                      <a16:colId xmlns:a16="http://schemas.microsoft.com/office/drawing/2014/main" val="3938792217"/>
                    </a:ext>
                  </a:extLst>
                </a:gridCol>
                <a:gridCol w="3101419">
                  <a:extLst>
                    <a:ext uri="{9D8B030D-6E8A-4147-A177-3AD203B41FA5}">
                      <a16:colId xmlns:a16="http://schemas.microsoft.com/office/drawing/2014/main" val="1236900145"/>
                    </a:ext>
                  </a:extLst>
                </a:gridCol>
                <a:gridCol w="2187019">
                  <a:extLst>
                    <a:ext uri="{9D8B030D-6E8A-4147-A177-3AD203B41FA5}">
                      <a16:colId xmlns:a16="http://schemas.microsoft.com/office/drawing/2014/main" val="1458470444"/>
                    </a:ext>
                  </a:extLst>
                </a:gridCol>
                <a:gridCol w="2187019">
                  <a:extLst>
                    <a:ext uri="{9D8B030D-6E8A-4147-A177-3AD203B41FA5}">
                      <a16:colId xmlns:a16="http://schemas.microsoft.com/office/drawing/2014/main" val="1772304415"/>
                    </a:ext>
                  </a:extLst>
                </a:gridCol>
              </a:tblGrid>
              <a:tr h="53327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Ports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Runnable mapped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Port</a:t>
                      </a:r>
                      <a:r>
                        <a:rPr lang="en-US" sz="1200" baseline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Interface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146327"/>
                  </a:ext>
                </a:extLst>
              </a:tr>
              <a:tr h="400951">
                <a:tc rowSpan="6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ECU_01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PP_Voltage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ReadVoltage_Runable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Sender-Receiver (S/R)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Send voltage data from HWAb to SWC.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6683"/>
                  </a:ext>
                </a:extLst>
              </a:tr>
              <a:tr h="400951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RP_Voltage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ReadTemperature_Runable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317748"/>
                  </a:ext>
                </a:extLst>
              </a:tr>
              <a:tr h="6742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PP_Temperature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ReadTemperature_Runable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Sender-Receiver (S/R)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Send temperature data from SWC to COM.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42002"/>
                  </a:ext>
                </a:extLst>
              </a:tr>
              <a:tr h="400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PP_Pulse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ReadPulse_Runable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Sender-Receiver (S/R)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Send pulse data from HWAb to SWC.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257438"/>
                  </a:ext>
                </a:extLst>
              </a:tr>
              <a:tr h="400951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RP_Pulse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ReadSpeed_Runable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51276"/>
                  </a:ext>
                </a:extLst>
              </a:tr>
              <a:tr h="674222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PP_Speed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200" b="0" i="0" u="none" strike="noStrike" cap="none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ReadSpeed_Runable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Sender-Receiver (S/R)</a:t>
                      </a:r>
                      <a:endParaRPr lang="en-US" sz="1200" smtClean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Send engine speed data from SWC</a:t>
                      </a:r>
                      <a:r>
                        <a:rPr lang="en-US" sz="1200" baseline="0" smtClean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 to COM.</a:t>
                      </a:r>
                      <a:endParaRPr lang="en-US" sz="1200" smtClean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149576"/>
                  </a:ext>
                </a:extLst>
              </a:tr>
            </a:tbl>
          </a:graphicData>
        </a:graphic>
      </p:graphicFrame>
      <p:sp>
        <p:nvSpPr>
          <p:cNvPr id="6" name="Google Shape;389;g28fac7b9e23_1_9">
            <a:extLst>
              <a:ext uri="{FF2B5EF4-FFF2-40B4-BE49-F238E27FC236}">
                <a16:creationId xmlns:a16="http://schemas.microsoft.com/office/drawing/2014/main" id="{40E1D691-D869-43C2-A4F0-9AEDCD214A6B}"/>
              </a:ext>
            </a:extLst>
          </p:cNvPr>
          <p:cNvSpPr txBox="1"/>
          <p:nvPr/>
        </p:nvSpPr>
        <p:spPr>
          <a:xfrm>
            <a:off x="369205" y="1106620"/>
            <a:ext cx="22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⮚"/>
            </a:pPr>
            <a:r>
              <a:rPr lang="en-US" sz="1800" b="1">
                <a:solidFill>
                  <a:schemeClr val="accent5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Define Port:</a:t>
            </a:r>
            <a:endParaRPr sz="1800" b="1">
              <a:solidFill>
                <a:schemeClr val="accent5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" name="Google Shape;387;g28fac7b9e23_1_9">
            <a:extLst>
              <a:ext uri="{FF2B5EF4-FFF2-40B4-BE49-F238E27FC236}">
                <a16:creationId xmlns:a16="http://schemas.microsoft.com/office/drawing/2014/main" id="{E7B90C07-9601-4961-A7E1-3B0CA3548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463" y="190500"/>
            <a:ext cx="105156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>
                <a:latin typeface="+mj-lt"/>
              </a:rPr>
              <a:t>Design Architecture</a:t>
            </a: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35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34EA2"/>
      </a:dk1>
      <a:lt1>
        <a:srgbClr val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</TotalTime>
  <Words>847</Words>
  <Application>Microsoft Office PowerPoint</Application>
  <PresentationFormat>Widescreen</PresentationFormat>
  <Paragraphs>334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Consolas</vt:lpstr>
      <vt:lpstr>Noto Sans Symbols</vt:lpstr>
      <vt:lpstr>DengXian</vt:lpstr>
      <vt:lpstr>Quattrocento Sans</vt:lpstr>
      <vt:lpstr>Calibri (Body)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Overview</vt:lpstr>
      <vt:lpstr>PowerPoint Presentation</vt:lpstr>
      <vt:lpstr>Design Architecture</vt:lpstr>
      <vt:lpstr>Design Architecture</vt:lpstr>
      <vt:lpstr>Design Architecture</vt:lpstr>
      <vt:lpstr>Design Architecture</vt:lpstr>
      <vt:lpstr>Design Architecture</vt:lpstr>
      <vt:lpstr>Design Architecture</vt:lpstr>
      <vt:lpstr>Design Architecture</vt:lpstr>
      <vt:lpstr>PowerPoint Presentation</vt:lpstr>
      <vt:lpstr>CAN Design</vt:lpstr>
      <vt:lpstr>CAN Design</vt:lpstr>
      <vt:lpstr>CAN Design</vt:lpstr>
      <vt:lpstr>PowerPoint Presentation</vt:lpstr>
      <vt:lpstr>DEM</vt:lpstr>
      <vt:lpstr>PowerPoint Presentation</vt:lpstr>
      <vt:lpstr>NVM</vt:lpstr>
      <vt:lpstr>WDG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ADMIN</cp:lastModifiedBy>
  <cp:revision>80</cp:revision>
  <dcterms:created xsi:type="dcterms:W3CDTF">2021-11-26T03:15:35Z</dcterms:created>
  <dcterms:modified xsi:type="dcterms:W3CDTF">2025-03-24T04:05:07Z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0x0101003025EE49072A344680F2B9862B611BC1</vt:lpwstr>
  </property>
</Properties>
</file>